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xml" ContentType="application/vnd.openxmlformats-officedocument.themeOverride+xml"/>
  <Override PartName="/ppt/notesSlides/notesSlide16.xml" ContentType="application/vnd.openxmlformats-officedocument.presentationml.notesSlide+xml"/>
  <Override PartName="/ppt/theme/themeOverride3.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4.xml" ContentType="application/vnd.openxmlformats-officedocument.themeOverride+xml"/>
  <Override PartName="/ppt/notesSlides/notesSlide20.xml" ContentType="application/vnd.openxmlformats-officedocument.presentationml.notesSlide+xml"/>
  <Override PartName="/ppt/theme/themeOverride5.xml" ContentType="application/vnd.openxmlformats-officedocument.themeOverride+xml"/>
  <Override PartName="/ppt/notesSlides/notesSlide21.xml" ContentType="application/vnd.openxmlformats-officedocument.presentationml.notesSlide+xml"/>
  <Override PartName="/ppt/theme/themeOverride6.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1" r:id="rId3"/>
    <p:sldId id="278" r:id="rId4"/>
    <p:sldId id="260" r:id="rId5"/>
    <p:sldId id="263" r:id="rId6"/>
    <p:sldId id="274" r:id="rId7"/>
    <p:sldId id="265" r:id="rId8"/>
    <p:sldId id="267" r:id="rId9"/>
    <p:sldId id="268" r:id="rId10"/>
    <p:sldId id="269" r:id="rId11"/>
    <p:sldId id="270" r:id="rId12"/>
    <p:sldId id="271" r:id="rId13"/>
    <p:sldId id="279" r:id="rId14"/>
    <p:sldId id="275" r:id="rId15"/>
    <p:sldId id="273" r:id="rId16"/>
    <p:sldId id="258" r:id="rId17"/>
    <p:sldId id="266" r:id="rId18"/>
    <p:sldId id="264" r:id="rId19"/>
    <p:sldId id="282" r:id="rId20"/>
    <p:sldId id="277" r:id="rId21"/>
    <p:sldId id="281" r:id="rId22"/>
    <p:sldId id="283"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B1D"/>
    <a:srgbClr val="7EBA41"/>
    <a:srgbClr val="339FD9"/>
    <a:srgbClr val="DE0000"/>
    <a:srgbClr val="EF5124"/>
    <a:srgbClr val="1F3483"/>
    <a:srgbClr val="223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343" autoAdjust="0"/>
  </p:normalViewPr>
  <p:slideViewPr>
    <p:cSldViewPr snapToGrid="0">
      <p:cViewPr varScale="1">
        <p:scale>
          <a:sx n="53" d="100"/>
          <a:sy n="53" d="100"/>
        </p:scale>
        <p:origin x="1176"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5615217885882"/>
          <c:y val="3.6355548108544383E-2"/>
          <c:w val="0.85895462103226916"/>
          <c:h val="0.87819542661737482"/>
        </c:manualLayout>
      </c:layout>
      <c:areaChart>
        <c:grouping val="standard"/>
        <c:varyColors val="0"/>
        <c:ser>
          <c:idx val="1"/>
          <c:order val="0"/>
          <c:tx>
            <c:strRef>
              <c:f>Sheet1!$C$1</c:f>
              <c:strCache>
                <c:ptCount val="1"/>
                <c:pt idx="0">
                  <c:v>Reality</c:v>
                </c:pt>
              </c:strCache>
            </c:strRef>
          </c:tx>
          <c:spPr>
            <a:solidFill>
              <a:srgbClr val="339FD9"/>
            </a:solidFill>
            <a:ln>
              <a:noFill/>
            </a:ln>
            <a:effectLst/>
          </c:spPr>
          <c:cat>
            <c:numRef>
              <c:f>Sheet1!$A$2:$A$19</c:f>
              <c:numCache>
                <c:formatCode>0</c:formatCode>
                <c:ptCount val="1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numCache>
            </c:numRef>
          </c:cat>
          <c:val>
            <c:numRef>
              <c:f>Sheet1!$C$2:$C$19</c:f>
              <c:numCache>
                <c:formatCode>General</c:formatCode>
                <c:ptCount val="18"/>
                <c:pt idx="0">
                  <c:v>0</c:v>
                </c:pt>
                <c:pt idx="1">
                  <c:v>2</c:v>
                </c:pt>
                <c:pt idx="2">
                  <c:v>6</c:v>
                </c:pt>
                <c:pt idx="3">
                  <c:v>12</c:v>
                </c:pt>
                <c:pt idx="4">
                  <c:v>20</c:v>
                </c:pt>
                <c:pt idx="5">
                  <c:v>30</c:v>
                </c:pt>
                <c:pt idx="6">
                  <c:v>42</c:v>
                </c:pt>
                <c:pt idx="7">
                  <c:v>56</c:v>
                </c:pt>
                <c:pt idx="8">
                  <c:v>72</c:v>
                </c:pt>
                <c:pt idx="9">
                  <c:v>90</c:v>
                </c:pt>
                <c:pt idx="10">
                  <c:v>110</c:v>
                </c:pt>
                <c:pt idx="11">
                  <c:v>132</c:v>
                </c:pt>
                <c:pt idx="12">
                  <c:v>156</c:v>
                </c:pt>
                <c:pt idx="13">
                  <c:v>182</c:v>
                </c:pt>
                <c:pt idx="14">
                  <c:v>210</c:v>
                </c:pt>
                <c:pt idx="15">
                  <c:v>240</c:v>
                </c:pt>
                <c:pt idx="16">
                  <c:v>272</c:v>
                </c:pt>
                <c:pt idx="17">
                  <c:v>306</c:v>
                </c:pt>
              </c:numCache>
            </c:numRef>
          </c:val>
          <c:extLst xmlns:c16r2="http://schemas.microsoft.com/office/drawing/2015/06/chart">
            <c:ext xmlns:c16="http://schemas.microsoft.com/office/drawing/2014/chart" uri="{C3380CC4-5D6E-409C-BE32-E72D297353CC}">
              <c16:uniqueId val="{00000000-456F-4743-B1EC-B991889AA7EC}"/>
            </c:ext>
          </c:extLst>
        </c:ser>
        <c:ser>
          <c:idx val="0"/>
          <c:order val="1"/>
          <c:tx>
            <c:strRef>
              <c:f>Sheet1!$B$1</c:f>
              <c:strCache>
                <c:ptCount val="1"/>
                <c:pt idx="0">
                  <c:v>Abstract</c:v>
                </c:pt>
              </c:strCache>
            </c:strRef>
          </c:tx>
          <c:spPr>
            <a:solidFill>
              <a:srgbClr val="DE0000"/>
            </a:solidFill>
            <a:ln>
              <a:noFill/>
            </a:ln>
            <a:effectLst/>
          </c:spPr>
          <c:cat>
            <c:numRef>
              <c:f>Sheet1!$A$2:$A$19</c:f>
              <c:numCache>
                <c:formatCode>0</c:formatCode>
                <c:ptCount val="1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numCache>
            </c:numRef>
          </c:cat>
          <c:val>
            <c:numRef>
              <c:f>Sheet1!$B$2:$B$19</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numCache>
            </c:numRef>
          </c:val>
          <c:extLst xmlns:c16r2="http://schemas.microsoft.com/office/drawing/2015/06/chart">
            <c:ext xmlns:c16="http://schemas.microsoft.com/office/drawing/2014/chart" uri="{C3380CC4-5D6E-409C-BE32-E72D297353CC}">
              <c16:uniqueId val="{00000001-456F-4743-B1EC-B991889AA7EC}"/>
            </c:ext>
          </c:extLst>
        </c:ser>
        <c:dLbls>
          <c:showLegendKey val="0"/>
          <c:showVal val="0"/>
          <c:showCatName val="0"/>
          <c:showSerName val="0"/>
          <c:showPercent val="0"/>
          <c:showBubbleSize val="0"/>
        </c:dLbls>
        <c:axId val="366817720"/>
        <c:axId val="366818112"/>
      </c:areaChart>
      <c:catAx>
        <c:axId val="366817720"/>
        <c:scaling>
          <c:orientation val="minMax"/>
        </c:scaling>
        <c:delete val="0"/>
        <c:axPos val="b"/>
        <c:numFmt formatCode="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6818112"/>
        <c:crosses val="autoZero"/>
        <c:auto val="1"/>
        <c:lblAlgn val="ctr"/>
        <c:lblOffset val="100"/>
        <c:noMultiLvlLbl val="0"/>
      </c:catAx>
      <c:valAx>
        <c:axId val="366818112"/>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681772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95615217885882"/>
          <c:y val="3.6355548108544383E-2"/>
          <c:w val="0.85895462103226916"/>
          <c:h val="0.87819542661737482"/>
        </c:manualLayout>
      </c:layout>
      <c:scatterChart>
        <c:scatterStyle val="smoothMarker"/>
        <c:varyColors val="0"/>
        <c:ser>
          <c:idx val="1"/>
          <c:order val="0"/>
          <c:tx>
            <c:strRef>
              <c:f>Sheet1!$C$1</c:f>
              <c:strCache>
                <c:ptCount val="1"/>
                <c:pt idx="0">
                  <c:v>Reality</c:v>
                </c:pt>
              </c:strCache>
            </c:strRef>
          </c:tx>
          <c:spPr>
            <a:ln w="28575" cap="rnd">
              <a:solidFill>
                <a:srgbClr val="339FD9"/>
              </a:solidFill>
              <a:round/>
            </a:ln>
            <a:effectLst/>
          </c:spPr>
          <c:marker>
            <c:symbol val="circle"/>
            <c:size val="5"/>
            <c:spPr>
              <a:solidFill>
                <a:schemeClr val="accent2"/>
              </a:solidFill>
              <a:ln w="9525">
                <a:solidFill>
                  <a:srgbClr val="339FD9"/>
                </a:solidFill>
              </a:ln>
              <a:effectLst/>
            </c:spPr>
          </c:marker>
          <c:xVal>
            <c:numRef>
              <c:f>Sheet1!$A$2:$A$19</c:f>
              <c:numCache>
                <c:formatCode>0</c:formatCode>
                <c:ptCount val="1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numCache>
            </c:numRef>
          </c:xVal>
          <c:yVal>
            <c:numRef>
              <c:f>Sheet1!$C$2:$C$19</c:f>
              <c:numCache>
                <c:formatCode>General</c:formatCode>
                <c:ptCount val="18"/>
                <c:pt idx="0">
                  <c:v>0</c:v>
                </c:pt>
                <c:pt idx="1">
                  <c:v>2</c:v>
                </c:pt>
                <c:pt idx="2">
                  <c:v>6</c:v>
                </c:pt>
                <c:pt idx="3">
                  <c:v>12</c:v>
                </c:pt>
                <c:pt idx="4">
                  <c:v>20</c:v>
                </c:pt>
                <c:pt idx="5">
                  <c:v>30</c:v>
                </c:pt>
                <c:pt idx="6">
                  <c:v>42</c:v>
                </c:pt>
                <c:pt idx="7">
                  <c:v>56</c:v>
                </c:pt>
                <c:pt idx="8">
                  <c:v>72</c:v>
                </c:pt>
                <c:pt idx="9">
                  <c:v>90</c:v>
                </c:pt>
                <c:pt idx="10">
                  <c:v>110</c:v>
                </c:pt>
                <c:pt idx="11">
                  <c:v>132</c:v>
                </c:pt>
                <c:pt idx="12">
                  <c:v>156</c:v>
                </c:pt>
                <c:pt idx="13">
                  <c:v>182</c:v>
                </c:pt>
                <c:pt idx="14">
                  <c:v>210</c:v>
                </c:pt>
                <c:pt idx="15">
                  <c:v>240</c:v>
                </c:pt>
                <c:pt idx="16">
                  <c:v>272</c:v>
                </c:pt>
                <c:pt idx="17">
                  <c:v>306</c:v>
                </c:pt>
              </c:numCache>
            </c:numRef>
          </c:yVal>
          <c:smooth val="1"/>
          <c:extLst xmlns:c16r2="http://schemas.microsoft.com/office/drawing/2015/06/chart">
            <c:ext xmlns:c16="http://schemas.microsoft.com/office/drawing/2014/chart" uri="{C3380CC4-5D6E-409C-BE32-E72D297353CC}">
              <c16:uniqueId val="{00000000-BEE9-4E2B-98B9-C219A4EAECF3}"/>
            </c:ext>
          </c:extLst>
        </c:ser>
        <c:ser>
          <c:idx val="0"/>
          <c:order val="1"/>
          <c:tx>
            <c:strRef>
              <c:f>Sheet1!$B$1</c:f>
              <c:strCache>
                <c:ptCount val="1"/>
                <c:pt idx="0">
                  <c:v>Abstract</c:v>
                </c:pt>
              </c:strCache>
            </c:strRef>
          </c:tx>
          <c:spPr>
            <a:ln w="28575" cap="rnd">
              <a:solidFill>
                <a:srgbClr val="DE0000"/>
              </a:solidFill>
              <a:round/>
            </a:ln>
            <a:effectLst/>
          </c:spPr>
          <c:marker>
            <c:symbol val="circle"/>
            <c:size val="5"/>
            <c:spPr>
              <a:solidFill>
                <a:schemeClr val="accent1"/>
              </a:solidFill>
              <a:ln w="9525">
                <a:solidFill>
                  <a:srgbClr val="DE0000"/>
                </a:solidFill>
              </a:ln>
              <a:effectLst/>
            </c:spPr>
          </c:marker>
          <c:xVal>
            <c:numRef>
              <c:f>Sheet1!$A$2:$A$19</c:f>
              <c:numCache>
                <c:formatCode>0</c:formatCode>
                <c:ptCount val="1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numCache>
            </c:numRef>
          </c:xVal>
          <c:yVal>
            <c:numRef>
              <c:f>Sheet1!$B$2:$B$19</c:f>
              <c:numCache>
                <c:formatCode>General</c:formatCode>
                <c:ptCount val="1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numCache>
            </c:numRef>
          </c:yVal>
          <c:smooth val="1"/>
          <c:extLst xmlns:c16r2="http://schemas.microsoft.com/office/drawing/2015/06/chart">
            <c:ext xmlns:c16="http://schemas.microsoft.com/office/drawing/2014/chart" uri="{C3380CC4-5D6E-409C-BE32-E72D297353CC}">
              <c16:uniqueId val="{00000001-BEE9-4E2B-98B9-C219A4EAECF3}"/>
            </c:ext>
          </c:extLst>
        </c:ser>
        <c:dLbls>
          <c:showLegendKey val="0"/>
          <c:showVal val="0"/>
          <c:showCatName val="0"/>
          <c:showSerName val="0"/>
          <c:showPercent val="0"/>
          <c:showBubbleSize val="0"/>
        </c:dLbls>
        <c:axId val="366819288"/>
        <c:axId val="366819680"/>
      </c:scatterChart>
      <c:valAx>
        <c:axId val="366819288"/>
        <c:scaling>
          <c:orientation val="minMax"/>
        </c:scaling>
        <c:delete val="0"/>
        <c:axPos val="b"/>
        <c:numFmt formatCode="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6819680"/>
        <c:crosses val="autoZero"/>
        <c:crossBetween val="midCat"/>
      </c:valAx>
      <c:valAx>
        <c:axId val="366819680"/>
        <c:scaling>
          <c:orientation val="minMax"/>
          <c:max val="18"/>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6819288"/>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04F0BD-6338-419D-A206-9A024BF1C7FB}" type="doc">
      <dgm:prSet loTypeId="urn:microsoft.com/office/officeart/2005/8/layout/chevron1" loCatId="process" qsTypeId="urn:microsoft.com/office/officeart/2005/8/quickstyle/simple5" qsCatId="simple" csTypeId="urn:microsoft.com/office/officeart/2005/8/colors/colorful1" csCatId="colorful" phldr="1"/>
      <dgm:spPr/>
    </dgm:pt>
    <dgm:pt modelId="{8676F81B-1E68-4D01-B28A-B69EF903AC32}">
      <dgm:prSet phldrT="[Text]"/>
      <dgm:spPr>
        <a:solidFill>
          <a:srgbClr val="FF0000"/>
        </a:solidFill>
      </dgm:spPr>
      <dgm:t>
        <a:bodyPr/>
        <a:lstStyle/>
        <a:p>
          <a:r>
            <a:rPr lang="en-GB" b="1" dirty="0"/>
            <a:t>New</a:t>
          </a:r>
        </a:p>
        <a:p>
          <a:r>
            <a:rPr lang="en-GB" b="1" dirty="0" err="1"/>
            <a:t>KitchenVM</a:t>
          </a:r>
          <a:endParaRPr lang="en-GB" b="1" dirty="0"/>
        </a:p>
      </dgm:t>
    </dgm:pt>
    <dgm:pt modelId="{323BF458-75CF-4E0C-9766-E1AA08A1F37F}" type="parTrans" cxnId="{6C47F191-9E70-41C9-9CAE-1344E23DB4E0}">
      <dgm:prSet/>
      <dgm:spPr/>
      <dgm:t>
        <a:bodyPr/>
        <a:lstStyle/>
        <a:p>
          <a:endParaRPr lang="en-GB"/>
        </a:p>
      </dgm:t>
    </dgm:pt>
    <dgm:pt modelId="{44A4A884-D25B-4D25-90CF-5329B3629C30}" type="sibTrans" cxnId="{6C47F191-9E70-41C9-9CAE-1344E23DB4E0}">
      <dgm:prSet/>
      <dgm:spPr/>
      <dgm:t>
        <a:bodyPr/>
        <a:lstStyle/>
        <a:p>
          <a:endParaRPr lang="en-GB"/>
        </a:p>
      </dgm:t>
    </dgm:pt>
    <dgm:pt modelId="{337D41A2-3470-46ED-904E-F40BDA31526F}">
      <dgm:prSet phldrT="[Text]"/>
      <dgm:spPr>
        <a:solidFill>
          <a:schemeClr val="bg2">
            <a:lumMod val="75000"/>
          </a:schemeClr>
        </a:solidFill>
      </dgm:spPr>
      <dgm:t>
        <a:bodyPr/>
        <a:lstStyle/>
        <a:p>
          <a:r>
            <a:rPr lang="en-GB" b="1" dirty="0"/>
            <a:t>Connect</a:t>
          </a:r>
        </a:p>
      </dgm:t>
    </dgm:pt>
    <dgm:pt modelId="{8740CC36-A778-4DB5-9228-75A319EB6544}" type="parTrans" cxnId="{17CDCB18-BDD2-4CCB-97CF-249DADAAFF52}">
      <dgm:prSet/>
      <dgm:spPr/>
      <dgm:t>
        <a:bodyPr/>
        <a:lstStyle/>
        <a:p>
          <a:endParaRPr lang="en-GB"/>
        </a:p>
      </dgm:t>
    </dgm:pt>
    <dgm:pt modelId="{6DA3A01D-5394-4CDD-9A59-2557A22A5D03}" type="sibTrans" cxnId="{17CDCB18-BDD2-4CCB-97CF-249DADAAFF52}">
      <dgm:prSet/>
      <dgm:spPr/>
      <dgm:t>
        <a:bodyPr/>
        <a:lstStyle/>
        <a:p>
          <a:endParaRPr lang="en-GB"/>
        </a:p>
      </dgm:t>
    </dgm:pt>
    <dgm:pt modelId="{155D7E53-91E4-49AE-A4AE-28D59C800264}">
      <dgm:prSet phldrT="[Text]"/>
      <dgm:spPr>
        <a:solidFill>
          <a:srgbClr val="FCBB1D"/>
        </a:solidFill>
        <a:ln>
          <a:solidFill>
            <a:srgbClr val="FCBB1D"/>
          </a:solidFill>
        </a:ln>
      </dgm:spPr>
      <dgm:t>
        <a:bodyPr/>
        <a:lstStyle/>
        <a:p>
          <a:r>
            <a:rPr lang="en-GB" b="1" dirty="0"/>
            <a:t>Configure</a:t>
          </a:r>
        </a:p>
      </dgm:t>
    </dgm:pt>
    <dgm:pt modelId="{A72EF9F2-4D7B-44B1-891D-631A4119F675}" type="parTrans" cxnId="{591B183B-2B3A-4845-939A-8507073EAD86}">
      <dgm:prSet/>
      <dgm:spPr/>
      <dgm:t>
        <a:bodyPr/>
        <a:lstStyle/>
        <a:p>
          <a:endParaRPr lang="en-GB"/>
        </a:p>
      </dgm:t>
    </dgm:pt>
    <dgm:pt modelId="{C0CCD705-4DE3-467C-AC9B-D9D2A2F1EDC9}" type="sibTrans" cxnId="{591B183B-2B3A-4845-939A-8507073EAD86}">
      <dgm:prSet/>
      <dgm:spPr/>
      <dgm:t>
        <a:bodyPr/>
        <a:lstStyle/>
        <a:p>
          <a:endParaRPr lang="en-GB"/>
        </a:p>
      </dgm:t>
    </dgm:pt>
    <dgm:pt modelId="{5ACA9E16-043E-497F-80E6-B6D6B164203F}">
      <dgm:prSet phldrT="[Text]"/>
      <dgm:spPr>
        <a:solidFill>
          <a:srgbClr val="7EBA41"/>
        </a:solidFill>
        <a:ln>
          <a:solidFill>
            <a:srgbClr val="7EBA41"/>
          </a:solidFill>
        </a:ln>
      </dgm:spPr>
      <dgm:t>
        <a:bodyPr/>
        <a:lstStyle/>
        <a:p>
          <a:r>
            <a:rPr lang="en-GB" b="1" dirty="0"/>
            <a:t>TEST</a:t>
          </a:r>
        </a:p>
      </dgm:t>
    </dgm:pt>
    <dgm:pt modelId="{E5C3048A-F250-4AC4-8EF2-FE63D8E3E2B5}" type="parTrans" cxnId="{1D9B5CEC-0846-4E37-BBB6-791EE809DAD3}">
      <dgm:prSet/>
      <dgm:spPr/>
      <dgm:t>
        <a:bodyPr/>
        <a:lstStyle/>
        <a:p>
          <a:endParaRPr lang="en-GB"/>
        </a:p>
      </dgm:t>
    </dgm:pt>
    <dgm:pt modelId="{6124A478-F308-4A0C-8D32-EA8056D39CEF}" type="sibTrans" cxnId="{1D9B5CEC-0846-4E37-BBB6-791EE809DAD3}">
      <dgm:prSet/>
      <dgm:spPr/>
      <dgm:t>
        <a:bodyPr/>
        <a:lstStyle/>
        <a:p>
          <a:endParaRPr lang="en-GB"/>
        </a:p>
      </dgm:t>
    </dgm:pt>
    <dgm:pt modelId="{2E60742A-1F1E-4C81-9333-6A7A8374F427}" type="pres">
      <dgm:prSet presAssocID="{2704F0BD-6338-419D-A206-9A024BF1C7FB}" presName="Name0" presStyleCnt="0">
        <dgm:presLayoutVars>
          <dgm:dir/>
          <dgm:animLvl val="lvl"/>
          <dgm:resizeHandles val="exact"/>
        </dgm:presLayoutVars>
      </dgm:prSet>
      <dgm:spPr/>
    </dgm:pt>
    <dgm:pt modelId="{5D44DE40-A6D6-43FE-A0DA-52E497C67810}" type="pres">
      <dgm:prSet presAssocID="{8676F81B-1E68-4D01-B28A-B69EF903AC32}" presName="parTxOnly" presStyleLbl="node1" presStyleIdx="0" presStyleCnt="4">
        <dgm:presLayoutVars>
          <dgm:chMax val="0"/>
          <dgm:chPref val="0"/>
          <dgm:bulletEnabled val="1"/>
        </dgm:presLayoutVars>
      </dgm:prSet>
      <dgm:spPr/>
      <dgm:t>
        <a:bodyPr/>
        <a:lstStyle/>
        <a:p>
          <a:endParaRPr lang="en-GB"/>
        </a:p>
      </dgm:t>
    </dgm:pt>
    <dgm:pt modelId="{5E56D446-1463-4906-8719-23FCA642AC8A}" type="pres">
      <dgm:prSet presAssocID="{44A4A884-D25B-4D25-90CF-5329B3629C30}" presName="parTxOnlySpace" presStyleCnt="0"/>
      <dgm:spPr/>
    </dgm:pt>
    <dgm:pt modelId="{7F258260-9327-43F5-80B4-56438FE4DCF1}" type="pres">
      <dgm:prSet presAssocID="{337D41A2-3470-46ED-904E-F40BDA31526F}" presName="parTxOnly" presStyleLbl="node1" presStyleIdx="1" presStyleCnt="4">
        <dgm:presLayoutVars>
          <dgm:chMax val="0"/>
          <dgm:chPref val="0"/>
          <dgm:bulletEnabled val="1"/>
        </dgm:presLayoutVars>
      </dgm:prSet>
      <dgm:spPr/>
      <dgm:t>
        <a:bodyPr/>
        <a:lstStyle/>
        <a:p>
          <a:endParaRPr lang="en-GB"/>
        </a:p>
      </dgm:t>
    </dgm:pt>
    <dgm:pt modelId="{3D5D4CF4-9532-46D6-B0CE-AB9F07B31DC9}" type="pres">
      <dgm:prSet presAssocID="{6DA3A01D-5394-4CDD-9A59-2557A22A5D03}" presName="parTxOnlySpace" presStyleCnt="0"/>
      <dgm:spPr/>
    </dgm:pt>
    <dgm:pt modelId="{53EC68A3-E183-446F-B641-ED63DC3D0BBA}" type="pres">
      <dgm:prSet presAssocID="{155D7E53-91E4-49AE-A4AE-28D59C800264}" presName="parTxOnly" presStyleLbl="node1" presStyleIdx="2" presStyleCnt="4">
        <dgm:presLayoutVars>
          <dgm:chMax val="0"/>
          <dgm:chPref val="0"/>
          <dgm:bulletEnabled val="1"/>
        </dgm:presLayoutVars>
      </dgm:prSet>
      <dgm:spPr/>
      <dgm:t>
        <a:bodyPr/>
        <a:lstStyle/>
        <a:p>
          <a:endParaRPr lang="en-GB"/>
        </a:p>
      </dgm:t>
    </dgm:pt>
    <dgm:pt modelId="{577F083D-D372-42B4-BC91-365EFAD3CF1D}" type="pres">
      <dgm:prSet presAssocID="{C0CCD705-4DE3-467C-AC9B-D9D2A2F1EDC9}" presName="parTxOnlySpace" presStyleCnt="0"/>
      <dgm:spPr/>
    </dgm:pt>
    <dgm:pt modelId="{8D82B90B-3691-44C0-B4B4-A370B1091FD2}" type="pres">
      <dgm:prSet presAssocID="{5ACA9E16-043E-497F-80E6-B6D6B164203F}" presName="parTxOnly" presStyleLbl="node1" presStyleIdx="3" presStyleCnt="4">
        <dgm:presLayoutVars>
          <dgm:chMax val="0"/>
          <dgm:chPref val="0"/>
          <dgm:bulletEnabled val="1"/>
        </dgm:presLayoutVars>
      </dgm:prSet>
      <dgm:spPr/>
      <dgm:t>
        <a:bodyPr/>
        <a:lstStyle/>
        <a:p>
          <a:endParaRPr lang="en-GB"/>
        </a:p>
      </dgm:t>
    </dgm:pt>
  </dgm:ptLst>
  <dgm:cxnLst>
    <dgm:cxn modelId="{D9EB578B-37A8-4CAB-8CF9-A09765E0CA32}" type="presOf" srcId="{155D7E53-91E4-49AE-A4AE-28D59C800264}" destId="{53EC68A3-E183-446F-B641-ED63DC3D0BBA}" srcOrd="0" destOrd="0" presId="urn:microsoft.com/office/officeart/2005/8/layout/chevron1"/>
    <dgm:cxn modelId="{63BBC633-0F1C-4B5E-BCDD-5C8909C8E2F1}" type="presOf" srcId="{2704F0BD-6338-419D-A206-9A024BF1C7FB}" destId="{2E60742A-1F1E-4C81-9333-6A7A8374F427}" srcOrd="0" destOrd="0" presId="urn:microsoft.com/office/officeart/2005/8/layout/chevron1"/>
    <dgm:cxn modelId="{6C47F191-9E70-41C9-9CAE-1344E23DB4E0}" srcId="{2704F0BD-6338-419D-A206-9A024BF1C7FB}" destId="{8676F81B-1E68-4D01-B28A-B69EF903AC32}" srcOrd="0" destOrd="0" parTransId="{323BF458-75CF-4E0C-9766-E1AA08A1F37F}" sibTransId="{44A4A884-D25B-4D25-90CF-5329B3629C30}"/>
    <dgm:cxn modelId="{17CDCB18-BDD2-4CCB-97CF-249DADAAFF52}" srcId="{2704F0BD-6338-419D-A206-9A024BF1C7FB}" destId="{337D41A2-3470-46ED-904E-F40BDA31526F}" srcOrd="1" destOrd="0" parTransId="{8740CC36-A778-4DB5-9228-75A319EB6544}" sibTransId="{6DA3A01D-5394-4CDD-9A59-2557A22A5D03}"/>
    <dgm:cxn modelId="{C76D70A3-367A-4131-96A8-BFEC225B8268}" type="presOf" srcId="{5ACA9E16-043E-497F-80E6-B6D6B164203F}" destId="{8D82B90B-3691-44C0-B4B4-A370B1091FD2}" srcOrd="0" destOrd="0" presId="urn:microsoft.com/office/officeart/2005/8/layout/chevron1"/>
    <dgm:cxn modelId="{591B183B-2B3A-4845-939A-8507073EAD86}" srcId="{2704F0BD-6338-419D-A206-9A024BF1C7FB}" destId="{155D7E53-91E4-49AE-A4AE-28D59C800264}" srcOrd="2" destOrd="0" parTransId="{A72EF9F2-4D7B-44B1-891D-631A4119F675}" sibTransId="{C0CCD705-4DE3-467C-AC9B-D9D2A2F1EDC9}"/>
    <dgm:cxn modelId="{53EC9C1D-CFC6-4123-9044-6AD709AE4A17}" type="presOf" srcId="{8676F81B-1E68-4D01-B28A-B69EF903AC32}" destId="{5D44DE40-A6D6-43FE-A0DA-52E497C67810}" srcOrd="0" destOrd="0" presId="urn:microsoft.com/office/officeart/2005/8/layout/chevron1"/>
    <dgm:cxn modelId="{1D9B5CEC-0846-4E37-BBB6-791EE809DAD3}" srcId="{2704F0BD-6338-419D-A206-9A024BF1C7FB}" destId="{5ACA9E16-043E-497F-80E6-B6D6B164203F}" srcOrd="3" destOrd="0" parTransId="{E5C3048A-F250-4AC4-8EF2-FE63D8E3E2B5}" sibTransId="{6124A478-F308-4A0C-8D32-EA8056D39CEF}"/>
    <dgm:cxn modelId="{62C096FD-9EB4-4AC0-AB26-F1177B0FCCB9}" type="presOf" srcId="{337D41A2-3470-46ED-904E-F40BDA31526F}" destId="{7F258260-9327-43F5-80B4-56438FE4DCF1}" srcOrd="0" destOrd="0" presId="urn:microsoft.com/office/officeart/2005/8/layout/chevron1"/>
    <dgm:cxn modelId="{DCF51FE7-56E5-4EB2-928F-1F4D87E9C39F}" type="presParOf" srcId="{2E60742A-1F1E-4C81-9333-6A7A8374F427}" destId="{5D44DE40-A6D6-43FE-A0DA-52E497C67810}" srcOrd="0" destOrd="0" presId="urn:microsoft.com/office/officeart/2005/8/layout/chevron1"/>
    <dgm:cxn modelId="{414A12A5-A3EB-47B9-9E9C-844264630370}" type="presParOf" srcId="{2E60742A-1F1E-4C81-9333-6A7A8374F427}" destId="{5E56D446-1463-4906-8719-23FCA642AC8A}" srcOrd="1" destOrd="0" presId="urn:microsoft.com/office/officeart/2005/8/layout/chevron1"/>
    <dgm:cxn modelId="{A03B6B82-EA54-4CE3-BC94-2BB0138953AA}" type="presParOf" srcId="{2E60742A-1F1E-4C81-9333-6A7A8374F427}" destId="{7F258260-9327-43F5-80B4-56438FE4DCF1}" srcOrd="2" destOrd="0" presId="urn:microsoft.com/office/officeart/2005/8/layout/chevron1"/>
    <dgm:cxn modelId="{589E98C0-0133-47B9-8227-92CA57BD37F5}" type="presParOf" srcId="{2E60742A-1F1E-4C81-9333-6A7A8374F427}" destId="{3D5D4CF4-9532-46D6-B0CE-AB9F07B31DC9}" srcOrd="3" destOrd="0" presId="urn:microsoft.com/office/officeart/2005/8/layout/chevron1"/>
    <dgm:cxn modelId="{7546BB99-937A-474C-9270-409CFE31B1FA}" type="presParOf" srcId="{2E60742A-1F1E-4C81-9333-6A7A8374F427}" destId="{53EC68A3-E183-446F-B641-ED63DC3D0BBA}" srcOrd="4" destOrd="0" presId="urn:microsoft.com/office/officeart/2005/8/layout/chevron1"/>
    <dgm:cxn modelId="{CBD92C1A-228C-47A4-A9C2-ACE84D877C91}" type="presParOf" srcId="{2E60742A-1F1E-4C81-9333-6A7A8374F427}" destId="{577F083D-D372-42B4-BC91-365EFAD3CF1D}" srcOrd="5" destOrd="0" presId="urn:microsoft.com/office/officeart/2005/8/layout/chevron1"/>
    <dgm:cxn modelId="{841621CC-1C76-47D2-AF7D-71FE85D32D96}" type="presParOf" srcId="{2E60742A-1F1E-4C81-9333-6A7A8374F427}" destId="{8D82B90B-3691-44C0-B4B4-A370B1091FD2}"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4DE40-A6D6-43FE-A0DA-52E497C67810}">
      <dsp:nvSpPr>
        <dsp:cNvPr id="0" name=""/>
        <dsp:cNvSpPr/>
      </dsp:nvSpPr>
      <dsp:spPr>
        <a:xfrm>
          <a:off x="4279" y="104431"/>
          <a:ext cx="2491306" cy="996522"/>
        </a:xfrm>
        <a:prstGeom prst="chevron">
          <a:avLst/>
        </a:prstGeom>
        <a:solidFill>
          <a:srgbClr val="FF0000"/>
        </a:solid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GB" sz="2000" b="1" kern="1200" dirty="0"/>
            <a:t>New</a:t>
          </a:r>
        </a:p>
        <a:p>
          <a:pPr lvl="0" algn="ctr" defTabSz="889000">
            <a:lnSpc>
              <a:spcPct val="90000"/>
            </a:lnSpc>
            <a:spcBef>
              <a:spcPct val="0"/>
            </a:spcBef>
            <a:spcAft>
              <a:spcPct val="35000"/>
            </a:spcAft>
          </a:pPr>
          <a:r>
            <a:rPr lang="en-GB" sz="2000" b="1" kern="1200" dirty="0" err="1"/>
            <a:t>KitchenVM</a:t>
          </a:r>
          <a:endParaRPr lang="en-GB" sz="2000" b="1" kern="1200" dirty="0"/>
        </a:p>
      </dsp:txBody>
      <dsp:txXfrm>
        <a:off x="502540" y="104431"/>
        <a:ext cx="1494784" cy="996522"/>
      </dsp:txXfrm>
    </dsp:sp>
    <dsp:sp modelId="{7F258260-9327-43F5-80B4-56438FE4DCF1}">
      <dsp:nvSpPr>
        <dsp:cNvPr id="0" name=""/>
        <dsp:cNvSpPr/>
      </dsp:nvSpPr>
      <dsp:spPr>
        <a:xfrm>
          <a:off x="2246455" y="104431"/>
          <a:ext cx="2491306" cy="996522"/>
        </a:xfrm>
        <a:prstGeom prst="chevron">
          <a:avLst/>
        </a:prstGeom>
        <a:solidFill>
          <a:schemeClr val="bg2">
            <a:lumMod val="75000"/>
          </a:schemeClr>
        </a:solidFill>
        <a:ln>
          <a:no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GB" sz="2000" b="1" kern="1200" dirty="0"/>
            <a:t>Connect</a:t>
          </a:r>
        </a:p>
      </dsp:txBody>
      <dsp:txXfrm>
        <a:off x="2744716" y="104431"/>
        <a:ext cx="1494784" cy="996522"/>
      </dsp:txXfrm>
    </dsp:sp>
    <dsp:sp modelId="{53EC68A3-E183-446F-B641-ED63DC3D0BBA}">
      <dsp:nvSpPr>
        <dsp:cNvPr id="0" name=""/>
        <dsp:cNvSpPr/>
      </dsp:nvSpPr>
      <dsp:spPr>
        <a:xfrm>
          <a:off x="4488630" y="104431"/>
          <a:ext cx="2491306" cy="996522"/>
        </a:xfrm>
        <a:prstGeom prst="chevron">
          <a:avLst/>
        </a:prstGeom>
        <a:solidFill>
          <a:srgbClr val="FCBB1D"/>
        </a:solidFill>
        <a:ln>
          <a:solidFill>
            <a:srgbClr val="FCBB1D"/>
          </a:solid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GB" sz="2000" b="1" kern="1200" dirty="0"/>
            <a:t>Configure</a:t>
          </a:r>
        </a:p>
      </dsp:txBody>
      <dsp:txXfrm>
        <a:off x="4986891" y="104431"/>
        <a:ext cx="1494784" cy="996522"/>
      </dsp:txXfrm>
    </dsp:sp>
    <dsp:sp modelId="{8D82B90B-3691-44C0-B4B4-A370B1091FD2}">
      <dsp:nvSpPr>
        <dsp:cNvPr id="0" name=""/>
        <dsp:cNvSpPr/>
      </dsp:nvSpPr>
      <dsp:spPr>
        <a:xfrm>
          <a:off x="6730806" y="104431"/>
          <a:ext cx="2491306" cy="996522"/>
        </a:xfrm>
        <a:prstGeom prst="chevron">
          <a:avLst/>
        </a:prstGeom>
        <a:solidFill>
          <a:srgbClr val="7EBA41"/>
        </a:solidFill>
        <a:ln>
          <a:solidFill>
            <a:srgbClr val="7EBA41"/>
          </a:solidFill>
        </a:ln>
        <a:effectLst>
          <a:innerShdw blurRad="63500" dist="25400" dir="13500000">
            <a:srgbClr val="000000">
              <a:alpha val="75000"/>
            </a:srgbClr>
          </a:inn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GB" sz="2000" b="1" kern="1200" dirty="0"/>
            <a:t>TEST</a:t>
          </a:r>
        </a:p>
      </dsp:txBody>
      <dsp:txXfrm>
        <a:off x="7229067" y="104431"/>
        <a:ext cx="1494784" cy="99652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704E59-6DF3-42A6-B097-E1658FA63109}" type="datetimeFigureOut">
              <a:rPr lang="en-GB" smtClean="0"/>
              <a:t>23/05/2016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5E5E5-D953-40C7-AA93-85962905F890}" type="slidenum">
              <a:rPr lang="en-GB" smtClean="0"/>
              <a:t>‹#›</a:t>
            </a:fld>
            <a:endParaRPr lang="en-GB"/>
          </a:p>
        </p:txBody>
      </p:sp>
    </p:spTree>
    <p:extLst>
      <p:ext uri="{BB962C8B-B14F-4D97-AF65-F5344CB8AC3E}">
        <p14:creationId xmlns:p14="http://schemas.microsoft.com/office/powerpoint/2010/main" val="2012528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Concept"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n.wikipedia.org/wiki/Category:Scientific_disciplines" TargetMode="External"/><Relationship Id="rId4" Type="http://schemas.openxmlformats.org/officeDocument/2006/relationships/hyperlink" Target="https://en.wikipedia.org/wiki/Experimen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a:t>
            </a:r>
            <a:r>
              <a:rPr lang="en-GB" baseline="0" dirty="0"/>
              <a:t> afternoon and </a:t>
            </a:r>
            <a:r>
              <a:rPr lang="en-GB" dirty="0"/>
              <a:t>Welcome</a:t>
            </a:r>
            <a:r>
              <a:rPr lang="en-GB" baseline="0" dirty="0"/>
              <a:t> to a presentation about Idempotence and Immutability.</a:t>
            </a:r>
          </a:p>
          <a:p>
            <a:r>
              <a:rPr lang="en-GB" baseline="0" dirty="0"/>
              <a:t>That may sounds new and shiny, but it’s only concepts of Configuration Management Theory.</a:t>
            </a:r>
          </a:p>
        </p:txBody>
      </p:sp>
      <p:sp>
        <p:nvSpPr>
          <p:cNvPr id="4" name="Slide Number Placeholder 3"/>
          <p:cNvSpPr>
            <a:spLocks noGrp="1"/>
          </p:cNvSpPr>
          <p:nvPr>
            <p:ph type="sldNum" sz="quarter" idx="10"/>
          </p:nvPr>
        </p:nvSpPr>
        <p:spPr/>
        <p:txBody>
          <a:bodyPr/>
          <a:lstStyle/>
          <a:p>
            <a:fld id="{ED95E5E5-D953-40C7-AA93-85962905F890}" type="slidenum">
              <a:rPr lang="en-GB" smtClean="0"/>
              <a:t>1</a:t>
            </a:fld>
            <a:endParaRPr lang="en-GB"/>
          </a:p>
        </p:txBody>
      </p:sp>
    </p:spTree>
    <p:extLst>
      <p:ext uri="{BB962C8B-B14F-4D97-AF65-F5344CB8AC3E}">
        <p14:creationId xmlns:p14="http://schemas.microsoft.com/office/powerpoint/2010/main" val="569512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And for a single system kept alive, over time it may have different purposes, and end up with different configuration state.</a:t>
            </a:r>
          </a:p>
          <a:p>
            <a:r>
              <a:rPr lang="en-GB" baseline="0" dirty="0"/>
              <a:t>What’s happening, but no-one dare saying, is that we expect from the </a:t>
            </a:r>
            <a:r>
              <a:rPr lang="en-GB" baseline="0" dirty="0" err="1"/>
              <a:t>SysAdmin</a:t>
            </a:r>
            <a:r>
              <a:rPr lang="en-GB" baseline="0" dirty="0"/>
              <a:t> to know in a point in time:</a:t>
            </a:r>
          </a:p>
          <a:p>
            <a:pPr marL="171450" indent="-171450">
              <a:buFontTx/>
              <a:buChar char="-"/>
            </a:pPr>
            <a:r>
              <a:rPr lang="en-GB" baseline="0" dirty="0"/>
              <a:t>What’s the current state (remember, that </a:t>
            </a:r>
            <a:r>
              <a:rPr lang="en-GB" baseline="0" dirty="0" err="1"/>
              <a:t>SysAdmin</a:t>
            </a:r>
            <a:r>
              <a:rPr lang="en-GB" baseline="0" dirty="0"/>
              <a:t> probably did not set the </a:t>
            </a:r>
            <a:r>
              <a:rPr lang="en-GB" baseline="0" dirty="0" err="1"/>
              <a:t>config</a:t>
            </a:r>
            <a:r>
              <a:rPr lang="en-GB" baseline="0" dirty="0"/>
              <a:t>)</a:t>
            </a:r>
          </a:p>
          <a:p>
            <a:pPr marL="171450" indent="-171450">
              <a:buFontTx/>
              <a:buChar char="-"/>
            </a:pPr>
            <a:r>
              <a:rPr lang="en-GB" baseline="0" dirty="0"/>
              <a:t>How to move from that State to any other, without breaking stuff (has this transition ever been tested?)</a:t>
            </a:r>
          </a:p>
          <a:p>
            <a:pPr marL="171450" indent="-171450">
              <a:buFontTx/>
              <a:buChar char="-"/>
            </a:pPr>
            <a:r>
              <a:rPr lang="en-GB" baseline="0" dirty="0"/>
              <a:t>Do it quick, how hard can it be?</a:t>
            </a:r>
          </a:p>
          <a:p>
            <a:pPr marL="0" indent="0">
              <a:buFontTx/>
              <a:buNone/>
            </a:pPr>
            <a:endParaRPr lang="en-GB" baseline="0" dirty="0"/>
          </a:p>
          <a:p>
            <a:r>
              <a:rPr lang="en-GB" baseline="0" dirty="0"/>
              <a:t>So what clever people do? They create an abstraction layer, to be able to handle the complexity.</a:t>
            </a:r>
          </a:p>
          <a:p>
            <a:r>
              <a:rPr lang="en-GB" baseline="0" dirty="0"/>
              <a:t>If you only care about state E and F, say a </a:t>
            </a:r>
            <a:r>
              <a:rPr lang="en-GB" baseline="0" dirty="0" err="1"/>
              <a:t>WebServer</a:t>
            </a:r>
            <a:r>
              <a:rPr lang="en-GB" baseline="0" dirty="0"/>
              <a:t> and a File Server. This view, can be simplified…</a:t>
            </a:r>
          </a:p>
        </p:txBody>
      </p:sp>
      <p:sp>
        <p:nvSpPr>
          <p:cNvPr id="4" name="Slide Number Placeholder 3"/>
          <p:cNvSpPr>
            <a:spLocks noGrp="1"/>
          </p:cNvSpPr>
          <p:nvPr>
            <p:ph type="sldNum" sz="quarter" idx="10"/>
          </p:nvPr>
        </p:nvSpPr>
        <p:spPr/>
        <p:txBody>
          <a:bodyPr/>
          <a:lstStyle/>
          <a:p>
            <a:fld id="{ED95E5E5-D953-40C7-AA93-85962905F890}" type="slidenum">
              <a:rPr lang="en-GB" smtClean="0"/>
              <a:t>10</a:t>
            </a:fld>
            <a:endParaRPr lang="en-GB"/>
          </a:p>
        </p:txBody>
      </p:sp>
    </p:spTree>
    <p:extLst>
      <p:ext uri="{BB962C8B-B14F-4D97-AF65-F5344CB8AC3E}">
        <p14:creationId xmlns:p14="http://schemas.microsoft.com/office/powerpoint/2010/main" val="4243337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 Like this, or even better …</a:t>
            </a:r>
          </a:p>
        </p:txBody>
      </p:sp>
      <p:sp>
        <p:nvSpPr>
          <p:cNvPr id="4" name="Slide Number Placeholder 3"/>
          <p:cNvSpPr>
            <a:spLocks noGrp="1"/>
          </p:cNvSpPr>
          <p:nvPr>
            <p:ph type="sldNum" sz="quarter" idx="10"/>
          </p:nvPr>
        </p:nvSpPr>
        <p:spPr/>
        <p:txBody>
          <a:bodyPr/>
          <a:lstStyle/>
          <a:p>
            <a:fld id="{ED95E5E5-D953-40C7-AA93-85962905F890}" type="slidenum">
              <a:rPr lang="en-GB" smtClean="0"/>
              <a:t>11</a:t>
            </a:fld>
            <a:endParaRPr lang="en-GB"/>
          </a:p>
        </p:txBody>
      </p:sp>
    </p:spTree>
    <p:extLst>
      <p:ext uri="{BB962C8B-B14F-4D97-AF65-F5344CB8AC3E}">
        <p14:creationId xmlns:p14="http://schemas.microsoft.com/office/powerpoint/2010/main" val="2713873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 Like this.</a:t>
            </a:r>
          </a:p>
          <a:p>
            <a:r>
              <a:rPr lang="en-GB" baseline="0" dirty="0"/>
              <a:t>remember this is still only an abstraction model to get to F and E, so it’s easier to handle the complexity: we generally call F and E, roles.</a:t>
            </a:r>
          </a:p>
          <a:p>
            <a:r>
              <a:rPr lang="en-GB" baseline="0" dirty="0"/>
              <a:t>To get to role F or E from your base A, you still need to replay the full configuration </a:t>
            </a:r>
            <a:r>
              <a:rPr lang="en-GB" b="1" baseline="0" dirty="0"/>
              <a:t>ABBCCDDF.</a:t>
            </a:r>
            <a:endParaRPr lang="en-GB" b="0" baseline="0" dirty="0"/>
          </a:p>
          <a:p>
            <a:r>
              <a:rPr lang="en-GB" b="0" baseline="0" dirty="0"/>
              <a:t>So, in a </a:t>
            </a:r>
            <a:r>
              <a:rPr lang="en-GB" b="1" i="1" baseline="0" dirty="0"/>
              <a:t>best case scenario</a:t>
            </a:r>
            <a:r>
              <a:rPr lang="en-GB" b="0" baseline="0" dirty="0"/>
              <a:t>, people put that path: </a:t>
            </a:r>
            <a:r>
              <a:rPr lang="en-GB" b="1" baseline="0" dirty="0"/>
              <a:t>ABBCCDDF</a:t>
            </a:r>
            <a:r>
              <a:rPr lang="en-GB" b="0" baseline="0" dirty="0"/>
              <a:t> into documentation: </a:t>
            </a:r>
            <a:r>
              <a:rPr lang="en-GB" b="0" i="1" baseline="0" dirty="0"/>
              <a:t>How to install Role F</a:t>
            </a:r>
            <a:r>
              <a:rPr lang="en-GB" b="0" baseline="0" dirty="0"/>
              <a:t>.</a:t>
            </a:r>
          </a:p>
          <a:p>
            <a:r>
              <a:rPr lang="en-GB" b="0" baseline="0" dirty="0"/>
              <a:t>People install those roles… sometimes many times a week… manually...! Oh, what’s the problem with human again? They do mistakes…</a:t>
            </a:r>
          </a:p>
          <a:p>
            <a:endParaRPr lang="en-GB" b="1" baseline="0" dirty="0"/>
          </a:p>
        </p:txBody>
      </p:sp>
      <p:sp>
        <p:nvSpPr>
          <p:cNvPr id="4" name="Slide Number Placeholder 3"/>
          <p:cNvSpPr>
            <a:spLocks noGrp="1"/>
          </p:cNvSpPr>
          <p:nvPr>
            <p:ph type="sldNum" sz="quarter" idx="10"/>
          </p:nvPr>
        </p:nvSpPr>
        <p:spPr/>
        <p:txBody>
          <a:bodyPr/>
          <a:lstStyle/>
          <a:p>
            <a:fld id="{ED95E5E5-D953-40C7-AA93-85962905F890}" type="slidenum">
              <a:rPr lang="en-GB" smtClean="0"/>
              <a:t>12</a:t>
            </a:fld>
            <a:endParaRPr lang="en-GB"/>
          </a:p>
        </p:txBody>
      </p:sp>
    </p:spTree>
    <p:extLst>
      <p:ext uri="{BB962C8B-B14F-4D97-AF65-F5344CB8AC3E}">
        <p14:creationId xmlns:p14="http://schemas.microsoft.com/office/powerpoint/2010/main" val="20744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But never mind the mistakes for now. Lets keep digging… One last time!</a:t>
            </a:r>
          </a:p>
          <a:p>
            <a:endParaRPr lang="en-GB" b="1" baseline="0" dirty="0"/>
          </a:p>
          <a:p>
            <a:r>
              <a:rPr lang="en-GB" b="1" baseline="0" dirty="0"/>
              <a:t>Do you want all those potential transitions to go through a change advisory board?</a:t>
            </a:r>
          </a:p>
          <a:p>
            <a:r>
              <a:rPr lang="en-GB" b="1" baseline="0" dirty="0"/>
              <a:t>Are they recorded to start with?</a:t>
            </a:r>
          </a:p>
        </p:txBody>
      </p:sp>
      <p:sp>
        <p:nvSpPr>
          <p:cNvPr id="4" name="Slide Number Placeholder 3"/>
          <p:cNvSpPr>
            <a:spLocks noGrp="1"/>
          </p:cNvSpPr>
          <p:nvPr>
            <p:ph type="sldNum" sz="quarter" idx="10"/>
          </p:nvPr>
        </p:nvSpPr>
        <p:spPr/>
        <p:txBody>
          <a:bodyPr/>
          <a:lstStyle/>
          <a:p>
            <a:fld id="{ED95E5E5-D953-40C7-AA93-85962905F890}" type="slidenum">
              <a:rPr lang="en-GB" smtClean="0">
                <a:solidFill>
                  <a:prstClr val="black"/>
                </a:solidFill>
              </a:rPr>
              <a:pPr/>
              <a:t>13</a:t>
            </a:fld>
            <a:endParaRPr lang="en-GB">
              <a:solidFill>
                <a:prstClr val="black"/>
              </a:solidFill>
            </a:endParaRPr>
          </a:p>
        </p:txBody>
      </p:sp>
    </p:spTree>
    <p:extLst>
      <p:ext uri="{BB962C8B-B14F-4D97-AF65-F5344CB8AC3E}">
        <p14:creationId xmlns:p14="http://schemas.microsoft.com/office/powerpoint/2010/main" val="2013108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getting back to that graph.</a:t>
            </a:r>
            <a:br>
              <a:rPr lang="en-GB" baseline="0" dirty="0"/>
            </a:br>
            <a:r>
              <a:rPr lang="en-GB" baseline="0" dirty="0"/>
              <a:t>Now that you know the cost, in terms of number of transition to support to get from A to E and F, you want to simplify the system - not just abstract it - and only support transitions in an explicit way.</a:t>
            </a:r>
          </a:p>
          <a:p>
            <a:r>
              <a:rPr lang="en-GB" baseline="0" dirty="0"/>
              <a:t>You drive your configuration with what to expect, that’s the first thing to find out: you want the state E to be… list specifics here.</a:t>
            </a:r>
          </a:p>
          <a:p>
            <a:r>
              <a:rPr lang="en-GB" baseline="0" dirty="0"/>
              <a:t>That means any transition to a system state must be supported from a Start to an End.</a:t>
            </a:r>
          </a:p>
          <a:p>
            <a:endParaRPr lang="en-GB" baseline="0" dirty="0"/>
          </a:p>
          <a:p>
            <a:r>
              <a:rPr lang="en-GB" baseline="0" dirty="0"/>
              <a:t>The only way to do that, is to aim for Immutability. And I say aim for a good reason, we’ll get there soon.</a:t>
            </a:r>
          </a:p>
          <a:p>
            <a:endParaRPr lang="en-GB" baseline="0" dirty="0"/>
          </a:p>
          <a:p>
            <a:r>
              <a:rPr lang="en-GB" baseline="0" dirty="0"/>
              <a:t>The other quality you’re doing with your system driven by a policy (the end state), is Idempotence. In complex systems, things happen along the way. Machine may reboot, you have multiple system interacting together, you forgot one part…. You want to be able to replay the configuration over, no matter how often, and converge to the same end state.</a:t>
            </a:r>
          </a:p>
        </p:txBody>
      </p:sp>
      <p:sp>
        <p:nvSpPr>
          <p:cNvPr id="4" name="Slide Number Placeholder 3"/>
          <p:cNvSpPr>
            <a:spLocks noGrp="1"/>
          </p:cNvSpPr>
          <p:nvPr>
            <p:ph type="sldNum" sz="quarter" idx="10"/>
          </p:nvPr>
        </p:nvSpPr>
        <p:spPr/>
        <p:txBody>
          <a:bodyPr/>
          <a:lstStyle/>
          <a:p>
            <a:fld id="{ED95E5E5-D953-40C7-AA93-85962905F890}" type="slidenum">
              <a:rPr lang="en-GB" smtClean="0">
                <a:solidFill>
                  <a:prstClr val="black"/>
                </a:solidFill>
              </a:rPr>
              <a:pPr/>
              <a:t>14</a:t>
            </a:fld>
            <a:endParaRPr lang="en-GB">
              <a:solidFill>
                <a:prstClr val="black"/>
              </a:solidFill>
            </a:endParaRPr>
          </a:p>
        </p:txBody>
      </p:sp>
    </p:spTree>
    <p:extLst>
      <p:ext uri="{BB962C8B-B14F-4D97-AF65-F5344CB8AC3E}">
        <p14:creationId xmlns:p14="http://schemas.microsoft.com/office/powerpoint/2010/main" val="1579119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I just want to make a note here, as it’s a common scenario, where people try to </a:t>
            </a:r>
            <a:r>
              <a:rPr lang="en-GB" b="1" baseline="0" dirty="0"/>
              <a:t>simplify their workflow</a:t>
            </a:r>
            <a:r>
              <a:rPr lang="en-GB" baseline="0" dirty="0"/>
              <a:t>, and sometimes end up </a:t>
            </a:r>
            <a:r>
              <a:rPr lang="en-GB" b="1" baseline="0" dirty="0"/>
              <a:t>build technical debt</a:t>
            </a:r>
            <a:r>
              <a:rPr lang="en-GB" baseline="0" dirty="0"/>
              <a:t>.</a:t>
            </a:r>
          </a:p>
          <a:p>
            <a:r>
              <a:rPr lang="en-GB" baseline="0" dirty="0"/>
              <a:t>X here is a transitional state, to get to the two end state.</a:t>
            </a:r>
          </a:p>
          <a:p>
            <a:r>
              <a:rPr lang="en-GB" baseline="0" dirty="0"/>
              <a:t>So, to make getting to those end state quick and easy, we usually create a </a:t>
            </a:r>
            <a:r>
              <a:rPr lang="en-GB" b="1" baseline="0" dirty="0"/>
              <a:t>Snapshot, template, image </a:t>
            </a:r>
            <a:r>
              <a:rPr lang="en-GB" baseline="0" dirty="0"/>
              <a:t>whatever you want to call it.</a:t>
            </a:r>
          </a:p>
          <a:p>
            <a:r>
              <a:rPr lang="en-GB" baseline="0" dirty="0"/>
              <a:t>This makes sense, and I have nothing against that, but just a word of warning:</a:t>
            </a:r>
          </a:p>
          <a:p>
            <a:pPr marL="171450" indent="-171450">
              <a:buFontTx/>
              <a:buChar char="-"/>
            </a:pPr>
            <a:r>
              <a:rPr lang="en-GB" baseline="0" dirty="0"/>
              <a:t>It’s clear in that </a:t>
            </a:r>
            <a:r>
              <a:rPr lang="en-GB" b="1" baseline="0" dirty="0"/>
              <a:t>model</a:t>
            </a:r>
            <a:r>
              <a:rPr lang="en-GB" baseline="0" dirty="0"/>
              <a:t>, that X is a </a:t>
            </a:r>
            <a:r>
              <a:rPr lang="en-GB" b="1" baseline="0" dirty="0"/>
              <a:t>transitional state </a:t>
            </a:r>
            <a:r>
              <a:rPr lang="en-GB" baseline="0" dirty="0"/>
              <a:t>to get to either end.</a:t>
            </a:r>
          </a:p>
          <a:p>
            <a:pPr marL="171450" indent="-171450">
              <a:buFontTx/>
              <a:buChar char="-"/>
            </a:pPr>
            <a:r>
              <a:rPr lang="en-GB" baseline="0" dirty="0"/>
              <a:t>Also, X could be your end state. If you have lonely a few images to manage and they don’t change very often, why not.</a:t>
            </a:r>
          </a:p>
          <a:p>
            <a:pPr marL="171450" indent="-171450">
              <a:buFontTx/>
              <a:buChar char="-"/>
            </a:pPr>
            <a:r>
              <a:rPr lang="en-GB" baseline="0" dirty="0"/>
              <a:t>If they’re windows image, and the only thing you’re doing is adding updates to them, then you can use DISM for offline servicing</a:t>
            </a:r>
          </a:p>
          <a:p>
            <a:pPr marL="171450" indent="-171450">
              <a:buFontTx/>
              <a:buChar char="-"/>
            </a:pPr>
            <a:endParaRPr lang="en-GB" baseline="0" dirty="0"/>
          </a:p>
          <a:p>
            <a:pPr marL="0" indent="0">
              <a:buFontTx/>
              <a:buNone/>
            </a:pPr>
            <a:r>
              <a:rPr lang="en-GB" baseline="0" dirty="0"/>
              <a:t>But because they are only a state, as in a result of actions, then you should make sure you’re able to replay the actions automagically on a click of a button, or better on a git push.</a:t>
            </a:r>
          </a:p>
          <a:p>
            <a:pPr marL="0" indent="0">
              <a:buFontTx/>
              <a:buNone/>
            </a:pPr>
            <a:r>
              <a:rPr lang="en-GB" baseline="0" dirty="0"/>
              <a:t>Any definition change that affects a state before x inclusive of x, re-triggers the whole build (probably 3 times).</a:t>
            </a:r>
          </a:p>
          <a:p>
            <a:pPr marL="0" indent="0">
              <a:buFontTx/>
              <a:buNone/>
            </a:pPr>
            <a:r>
              <a:rPr lang="en-GB" baseline="0" dirty="0"/>
              <a:t>Any definition change that only affects something after x exclusive, triggers the last legs of the build (the branch it depends on)</a:t>
            </a:r>
          </a:p>
          <a:p>
            <a:pPr marL="0" indent="0">
              <a:buFontTx/>
              <a:buNone/>
            </a:pPr>
            <a:endParaRPr lang="en-GB" baseline="0" dirty="0"/>
          </a:p>
          <a:p>
            <a:pPr marL="0" indent="0">
              <a:buFontTx/>
              <a:buNone/>
            </a:pPr>
            <a:r>
              <a:rPr lang="en-GB" baseline="0" dirty="0"/>
              <a:t>It might be obvious and common sense, but I’ve seen people going to </a:t>
            </a:r>
            <a:r>
              <a:rPr lang="en-GB" b="1" baseline="0" dirty="0"/>
              <a:t>X</a:t>
            </a:r>
            <a:r>
              <a:rPr lang="en-GB" baseline="0" dirty="0"/>
              <a:t>, manually, then keeping that template, and from that template, going to other states templating again. When it comes to changing X slightly well, let’s just hack it, and re-template. </a:t>
            </a:r>
          </a:p>
          <a:p>
            <a:pPr marL="0" indent="0">
              <a:buFontTx/>
              <a:buNone/>
            </a:pPr>
            <a:r>
              <a:rPr lang="en-GB" baseline="0" dirty="0"/>
              <a:t>New OS version comes in, how long will it take rebuild to </a:t>
            </a:r>
            <a:r>
              <a:rPr lang="en-GB" b="1" baseline="0" dirty="0"/>
              <a:t>X</a:t>
            </a:r>
            <a:r>
              <a:rPr lang="en-GB" baseline="0" dirty="0"/>
              <a:t> based on a new version…? Do you even remember how to get to X?</a:t>
            </a:r>
          </a:p>
          <a:p>
            <a:pPr marL="0" indent="0">
              <a:buFontTx/>
              <a:buNone/>
            </a:pPr>
            <a:r>
              <a:rPr lang="en-GB" baseline="0" dirty="0"/>
              <a:t>What if a change to X just fails to install… how do you try to isolate the problem?</a:t>
            </a:r>
          </a:p>
          <a:p>
            <a:pPr marL="0" indent="0">
              <a:buFontTx/>
              <a:buNone/>
            </a:pPr>
            <a:r>
              <a:rPr lang="en-GB" baseline="0" dirty="0"/>
              <a:t>What if you have multiple levels of </a:t>
            </a:r>
            <a:r>
              <a:rPr lang="en-GB" b="1" baseline="0" dirty="0"/>
              <a:t>X?</a:t>
            </a:r>
            <a:endParaRPr lang="en-GB" b="0" baseline="0" dirty="0"/>
          </a:p>
          <a:p>
            <a:pPr marL="0" indent="0">
              <a:buFontTx/>
              <a:buNone/>
            </a:pPr>
            <a:r>
              <a:rPr lang="en-GB" b="0" baseline="0" dirty="0"/>
              <a:t>Don’t cut corners, build your pipeline, end to end, then optimize with Optional checkpoint based on what has changed.</a:t>
            </a:r>
            <a:endParaRPr lang="en-GB" b="1" baseline="0" dirty="0"/>
          </a:p>
        </p:txBody>
      </p:sp>
      <p:sp>
        <p:nvSpPr>
          <p:cNvPr id="4" name="Slide Number Placeholder 3"/>
          <p:cNvSpPr>
            <a:spLocks noGrp="1"/>
          </p:cNvSpPr>
          <p:nvPr>
            <p:ph type="sldNum" sz="quarter" idx="10"/>
          </p:nvPr>
        </p:nvSpPr>
        <p:spPr/>
        <p:txBody>
          <a:bodyPr/>
          <a:lstStyle/>
          <a:p>
            <a:fld id="{ED95E5E5-D953-40C7-AA93-85962905F890}" type="slidenum">
              <a:rPr lang="en-GB" smtClean="0"/>
              <a:t>15</a:t>
            </a:fld>
            <a:endParaRPr lang="en-GB"/>
          </a:p>
        </p:txBody>
      </p:sp>
    </p:spTree>
    <p:extLst>
      <p:ext uri="{BB962C8B-B14F-4D97-AF65-F5344CB8AC3E}">
        <p14:creationId xmlns:p14="http://schemas.microsoft.com/office/powerpoint/2010/main" val="1259281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cattle: You identify</a:t>
            </a:r>
            <a:r>
              <a:rPr lang="en-GB" baseline="0" dirty="0"/>
              <a:t> a unique individual by its ID.</a:t>
            </a:r>
          </a:p>
          <a:p>
            <a:r>
              <a:rPr lang="en-GB" baseline="0" dirty="0"/>
              <a:t>You craft the mould, not the individuals.</a:t>
            </a:r>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t>16</a:t>
            </a:fld>
            <a:endParaRPr lang="en-GB"/>
          </a:p>
        </p:txBody>
      </p:sp>
    </p:spTree>
    <p:extLst>
      <p:ext uri="{BB962C8B-B14F-4D97-AF65-F5344CB8AC3E}">
        <p14:creationId xmlns:p14="http://schemas.microsoft.com/office/powerpoint/2010/main" val="1512217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“I have not failed, I’ve just found 10,000 ways that don’t work”</a:t>
            </a:r>
            <a:br>
              <a:rPr lang="en-GB" baseline="0" dirty="0"/>
            </a:br>
            <a:r>
              <a:rPr lang="en-GB" baseline="0" dirty="0"/>
              <a:t>Thomas A. Edison</a:t>
            </a:r>
          </a:p>
        </p:txBody>
      </p:sp>
      <p:sp>
        <p:nvSpPr>
          <p:cNvPr id="4" name="Slide Number Placeholder 3"/>
          <p:cNvSpPr>
            <a:spLocks noGrp="1"/>
          </p:cNvSpPr>
          <p:nvPr>
            <p:ph type="sldNum" sz="quarter" idx="10"/>
          </p:nvPr>
        </p:nvSpPr>
        <p:spPr/>
        <p:txBody>
          <a:bodyPr/>
          <a:lstStyle/>
          <a:p>
            <a:fld id="{ED95E5E5-D953-40C7-AA93-85962905F890}" type="slidenum">
              <a:rPr lang="en-GB" smtClean="0"/>
              <a:t>17</a:t>
            </a:fld>
            <a:endParaRPr lang="en-GB"/>
          </a:p>
        </p:txBody>
      </p:sp>
    </p:spTree>
    <p:extLst>
      <p:ext uri="{BB962C8B-B14F-4D97-AF65-F5344CB8AC3E}">
        <p14:creationId xmlns:p14="http://schemas.microsoft.com/office/powerpoint/2010/main" val="3937180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t>18</a:t>
            </a:fld>
            <a:endParaRPr lang="en-GB"/>
          </a:p>
        </p:txBody>
      </p:sp>
    </p:spTree>
    <p:extLst>
      <p:ext uri="{BB962C8B-B14F-4D97-AF65-F5344CB8AC3E}">
        <p14:creationId xmlns:p14="http://schemas.microsoft.com/office/powerpoint/2010/main" val="1417612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solidFill>
                  <a:prstClr val="black"/>
                </a:solidFill>
              </a:rPr>
              <a:pPr/>
              <a:t>19</a:t>
            </a:fld>
            <a:endParaRPr lang="en-GB">
              <a:solidFill>
                <a:prstClr val="black"/>
              </a:solidFill>
            </a:endParaRPr>
          </a:p>
        </p:txBody>
      </p:sp>
    </p:spTree>
    <p:extLst>
      <p:ext uri="{BB962C8B-B14F-4D97-AF65-F5344CB8AC3E}">
        <p14:creationId xmlns:p14="http://schemas.microsoft.com/office/powerpoint/2010/main" val="108678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a:t>
            </a:r>
            <a:r>
              <a:rPr lang="en-GB" baseline="0" dirty="0"/>
              <a:t>name is Gael. I’m a “Cloud Automation Architect” consultant.</a:t>
            </a:r>
          </a:p>
          <a:p>
            <a:r>
              <a:rPr lang="en-GB" baseline="0" dirty="0"/>
              <a:t>I come from an Ops background where I started in 1</a:t>
            </a:r>
            <a:r>
              <a:rPr lang="en-GB" baseline="30000" dirty="0"/>
              <a:t>st</a:t>
            </a:r>
            <a:r>
              <a:rPr lang="en-GB" baseline="0" dirty="0"/>
              <a:t> line support for IT.</a:t>
            </a:r>
          </a:p>
          <a:p>
            <a:r>
              <a:rPr lang="en-GB" dirty="0"/>
              <a:t>I</a:t>
            </a:r>
            <a:r>
              <a:rPr lang="en-GB" baseline="0" dirty="0"/>
              <a:t> evolved towards engineering, before focusing mostly on automation, to end up where I am now, developing PaaS and IaaS solutions for a Cloud Provider.</a:t>
            </a:r>
          </a:p>
          <a:p>
            <a:r>
              <a:rPr lang="en-GB" baseline="0" dirty="0"/>
              <a:t>In short that stickman is me, having fun and inadvertently ending up on the Dev side.</a:t>
            </a:r>
          </a:p>
          <a:p>
            <a:endParaRPr lang="en-GB" baseline="0" dirty="0"/>
          </a:p>
          <a:p>
            <a:r>
              <a:rPr lang="en-GB" baseline="0" dirty="0"/>
              <a:t>I’m a DevOps enthusiast, I attend the WinOps meetups which I recommend.</a:t>
            </a:r>
          </a:p>
          <a:p>
            <a:r>
              <a:rPr lang="en-GB" baseline="0" dirty="0"/>
              <a:t>Because sharing is caring, I try to write anything technical in my new blog, and DevOps related stuff on DevOpsCollective.org, which is maintained by the not for profit organization DevOps Collective, also running PowerShell.org and the PowerShell and DevOps Summit in the US. This effort is led by Don Jones, and other celebrities.</a:t>
            </a:r>
          </a:p>
          <a:p>
            <a:r>
              <a:rPr lang="en-GB" baseline="0" dirty="0"/>
              <a:t>I’m also advertising for the European PowerShell Conference which was last month in Hanover, we had a blast.  We had the chance to have Jeffrey and Bruce Payette along with about 40 speakers and 200 delegates. It’s a PowerShell deep dive driven by the community. Should you have more question, ask Ryan Rates, CDM MVP (Cloud and Datacentre Management), who helped Tobias to organize the conference.</a:t>
            </a:r>
          </a:p>
          <a:p>
            <a:r>
              <a:rPr lang="en-GB" baseline="0" dirty="0"/>
              <a:t>Ok, promotion done, lets dive in </a:t>
            </a:r>
            <a:r>
              <a:rPr lang="en-GB" baseline="0" dirty="0">
                <a:sym typeface="Wingdings" panose="05000000000000000000" pitchFamily="2" charset="2"/>
              </a:rPr>
              <a:t></a:t>
            </a:r>
            <a:endParaRPr lang="en-GB" baseline="0" dirty="0"/>
          </a:p>
          <a:p>
            <a:endParaRPr lang="en-GB" baseline="0" dirty="0"/>
          </a:p>
          <a:p>
            <a:r>
              <a:rPr lang="en-GB" baseline="0" dirty="0"/>
              <a:t>I work for Interoute, but opinions shared here are my own.</a:t>
            </a:r>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t>2</a:t>
            </a:fld>
            <a:endParaRPr lang="en-GB"/>
          </a:p>
        </p:txBody>
      </p:sp>
    </p:spTree>
    <p:extLst>
      <p:ext uri="{BB962C8B-B14F-4D97-AF65-F5344CB8AC3E}">
        <p14:creationId xmlns:p14="http://schemas.microsoft.com/office/powerpoint/2010/main" val="1323111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t>20</a:t>
            </a:fld>
            <a:endParaRPr lang="en-GB"/>
          </a:p>
        </p:txBody>
      </p:sp>
    </p:spTree>
    <p:extLst>
      <p:ext uri="{BB962C8B-B14F-4D97-AF65-F5344CB8AC3E}">
        <p14:creationId xmlns:p14="http://schemas.microsoft.com/office/powerpoint/2010/main" val="1457150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solidFill>
                  <a:prstClr val="black"/>
                </a:solidFill>
              </a:rPr>
              <a:pPr/>
              <a:t>21</a:t>
            </a:fld>
            <a:endParaRPr lang="en-GB">
              <a:solidFill>
                <a:prstClr val="black"/>
              </a:solidFill>
            </a:endParaRPr>
          </a:p>
        </p:txBody>
      </p:sp>
    </p:spTree>
    <p:extLst>
      <p:ext uri="{BB962C8B-B14F-4D97-AF65-F5344CB8AC3E}">
        <p14:creationId xmlns:p14="http://schemas.microsoft.com/office/powerpoint/2010/main" val="775310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solidFill>
                  <a:prstClr val="black"/>
                </a:solidFill>
              </a:rPr>
              <a:pPr/>
              <a:t>22</a:t>
            </a:fld>
            <a:endParaRPr lang="en-GB">
              <a:solidFill>
                <a:prstClr val="black"/>
              </a:solidFill>
            </a:endParaRPr>
          </a:p>
        </p:txBody>
      </p:sp>
    </p:spTree>
    <p:extLst>
      <p:ext uri="{BB962C8B-B14F-4D97-AF65-F5344CB8AC3E}">
        <p14:creationId xmlns:p14="http://schemas.microsoft.com/office/powerpoint/2010/main" val="160256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solidFill>
                  <a:prstClr val="black"/>
                </a:solidFill>
              </a:rPr>
              <a:pPr/>
              <a:t>23</a:t>
            </a:fld>
            <a:endParaRPr lang="en-GB">
              <a:solidFill>
                <a:prstClr val="black"/>
              </a:solidFill>
            </a:endParaRPr>
          </a:p>
        </p:txBody>
      </p:sp>
    </p:spTree>
    <p:extLst>
      <p:ext uri="{BB962C8B-B14F-4D97-AF65-F5344CB8AC3E}">
        <p14:creationId xmlns:p14="http://schemas.microsoft.com/office/powerpoint/2010/main" val="2825750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solidFill>
                  <a:prstClr val="black"/>
                </a:solidFill>
              </a:rPr>
              <a:pPr/>
              <a:t>3</a:t>
            </a:fld>
            <a:endParaRPr lang="en-GB">
              <a:solidFill>
                <a:prstClr val="black"/>
              </a:solidFill>
            </a:endParaRPr>
          </a:p>
        </p:txBody>
      </p:sp>
    </p:spTree>
    <p:extLst>
      <p:ext uri="{BB962C8B-B14F-4D97-AF65-F5344CB8AC3E}">
        <p14:creationId xmlns:p14="http://schemas.microsoft.com/office/powerpoint/2010/main" val="2234934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 Paradigm shift</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is a fundamental change in the basic </a:t>
            </a:r>
            <a:r>
              <a:rPr lang="en-GB" sz="1200" b="0" i="0" u="none" strike="noStrike" kern="1200" dirty="0">
                <a:solidFill>
                  <a:schemeClr val="tx1"/>
                </a:solidFill>
                <a:effectLst/>
                <a:latin typeface="+mn-lt"/>
                <a:ea typeface="+mn-ea"/>
                <a:cs typeface="+mn-cs"/>
                <a:hlinkClick r:id="rId3" tooltip="Concept"/>
              </a:rPr>
              <a:t>concepts</a:t>
            </a:r>
            <a:r>
              <a:rPr lang="en-GB" sz="1200" b="0" i="0" kern="1200" dirty="0">
                <a:solidFill>
                  <a:schemeClr val="tx1"/>
                </a:solidFill>
                <a:effectLst/>
                <a:latin typeface="+mn-lt"/>
                <a:ea typeface="+mn-ea"/>
                <a:cs typeface="+mn-cs"/>
              </a:rPr>
              <a:t> and </a:t>
            </a:r>
            <a:r>
              <a:rPr lang="en-GB" sz="1200" b="0" i="0" u="none" strike="noStrike" kern="1200" dirty="0">
                <a:solidFill>
                  <a:schemeClr val="tx1"/>
                </a:solidFill>
                <a:effectLst/>
                <a:latin typeface="+mn-lt"/>
                <a:ea typeface="+mn-ea"/>
                <a:cs typeface="+mn-cs"/>
                <a:hlinkClick r:id="rId4" tooltip="Experiment"/>
              </a:rPr>
              <a:t>experimental</a:t>
            </a:r>
            <a:r>
              <a:rPr lang="en-GB" sz="1200" b="0" i="0" kern="1200" dirty="0">
                <a:solidFill>
                  <a:schemeClr val="tx1"/>
                </a:solidFill>
                <a:effectLst/>
                <a:latin typeface="+mn-lt"/>
                <a:ea typeface="+mn-ea"/>
                <a:cs typeface="+mn-cs"/>
              </a:rPr>
              <a:t> practices of a </a:t>
            </a:r>
            <a:r>
              <a:rPr lang="en-GB" sz="1200" b="0" i="0" u="none" strike="noStrike" kern="1200" dirty="0">
                <a:solidFill>
                  <a:schemeClr val="tx1"/>
                </a:solidFill>
                <a:effectLst/>
                <a:latin typeface="+mn-lt"/>
                <a:ea typeface="+mn-ea"/>
                <a:cs typeface="+mn-cs"/>
                <a:hlinkClick r:id="rId5" tooltip="Category:Scientific disciplines"/>
              </a:rPr>
              <a:t>scientific discipline</a:t>
            </a:r>
            <a:r>
              <a:rPr lang="en-GB" sz="1200" b="0" i="0" kern="1200" dirty="0">
                <a:solidFill>
                  <a:schemeClr val="tx1"/>
                </a:solidFill>
                <a:effectLst/>
                <a:latin typeface="+mn-lt"/>
                <a:ea typeface="+mn-ea"/>
                <a:cs typeface="+mn-cs"/>
              </a:rPr>
              <a:t>. [Wikipedia]</a:t>
            </a:r>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t>4</a:t>
            </a:fld>
            <a:endParaRPr lang="en-GB"/>
          </a:p>
        </p:txBody>
      </p:sp>
    </p:spTree>
    <p:extLst>
      <p:ext uri="{BB962C8B-B14F-4D97-AF65-F5344CB8AC3E}">
        <p14:creationId xmlns:p14="http://schemas.microsoft.com/office/powerpoint/2010/main" val="362320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a:t>
            </a:r>
            <a:r>
              <a:rPr lang="en-GB" baseline="0" dirty="0"/>
              <a:t> before we look start diving in, I’d like to do a quick poll to see where you are in your Configuration Management journey.</a:t>
            </a:r>
          </a:p>
          <a:p>
            <a:endParaRPr lang="en-GB" baseline="0" dirty="0"/>
          </a:p>
          <a:p>
            <a:r>
              <a:rPr lang="en-GB" baseline="0" dirty="0"/>
              <a:t>I’d like to make a distinction between two very rough and simplistic category of IT:</a:t>
            </a:r>
          </a:p>
          <a:p>
            <a:pPr marL="171450" indent="-171450">
              <a:buFontTx/>
              <a:buChar char="-"/>
            </a:pPr>
            <a:r>
              <a:rPr lang="en-GB" baseline="0" dirty="0"/>
              <a:t>Web Shop IT: technology used to reach customers and generate value.</a:t>
            </a:r>
          </a:p>
          <a:p>
            <a:pPr marL="171450" indent="-171450">
              <a:buFontTx/>
              <a:buChar char="-"/>
            </a:pPr>
            <a:r>
              <a:rPr lang="en-GB" baseline="0" dirty="0"/>
              <a:t>Enterprise IT: the technology supports the business functions, which in turn generate value.</a:t>
            </a:r>
          </a:p>
          <a:p>
            <a:pPr marL="0" indent="0">
              <a:buFontTx/>
              <a:buNone/>
            </a:pPr>
            <a:r>
              <a:rPr lang="en-GB" dirty="0"/>
              <a:t>I</a:t>
            </a:r>
            <a:r>
              <a:rPr lang="en-GB" baseline="0" dirty="0"/>
              <a:t> want to encompass both, but the context they evolve is slightly different in my opinion. Maybe it shouldn’t, but it is.</a:t>
            </a:r>
          </a:p>
          <a:p>
            <a:pPr marL="0" indent="0">
              <a:buFontTx/>
              <a:buNone/>
            </a:pPr>
            <a:endParaRPr lang="en-GB" dirty="0"/>
          </a:p>
          <a:p>
            <a:pPr marL="0" indent="0">
              <a:buFontTx/>
              <a:buNone/>
            </a:pPr>
            <a:r>
              <a:rPr lang="en-GB" dirty="0"/>
              <a:t>Assuming</a:t>
            </a:r>
            <a:r>
              <a:rPr lang="en-GB" baseline="0" dirty="0"/>
              <a:t> anyone else is in the other group, who feels they’re operating more in the Enterprise IT context? </a:t>
            </a:r>
            <a:br>
              <a:rPr lang="en-GB" baseline="0" dirty="0"/>
            </a:br>
            <a:r>
              <a:rPr lang="en-GB" baseline="0" dirty="0"/>
              <a:t>Now Keep your hands up if less than half of your systems are configured manually (running a script per machine interactively is considered manual here).</a:t>
            </a:r>
          </a:p>
          <a:p>
            <a:pPr marL="0" indent="0">
              <a:buFontTx/>
              <a:buNone/>
            </a:pPr>
            <a:r>
              <a:rPr lang="en-GB" baseline="0" dirty="0"/>
              <a:t>Thank you, hands down.</a:t>
            </a:r>
          </a:p>
          <a:p>
            <a:pPr marL="0" indent="0">
              <a:buFontTx/>
              <a:buNone/>
            </a:pPr>
            <a:r>
              <a:rPr lang="en-GB" baseline="0" dirty="0"/>
              <a:t>Those in Web Shop kind of IT, hands up if less than 50% of your servers are configured manually.</a:t>
            </a:r>
          </a:p>
          <a:p>
            <a:pPr marL="0" indent="0">
              <a:buFontTx/>
              <a:buNone/>
            </a:pPr>
            <a:r>
              <a:rPr lang="en-GB" baseline="0" dirty="0"/>
              <a:t>Thank you.</a:t>
            </a:r>
          </a:p>
          <a:p>
            <a:pPr marL="0" indent="0">
              <a:buFontTx/>
              <a:buNone/>
            </a:pPr>
            <a:r>
              <a:rPr lang="en-GB" baseline="0" dirty="0"/>
              <a:t>Now together, hands up if your average server OS installation has a life expectancy more than 2 years. Keep it up if more than 1 year. And 6 months.</a:t>
            </a:r>
          </a:p>
          <a:p>
            <a:pPr marL="0" indent="0">
              <a:buFontTx/>
              <a:buNone/>
            </a:pPr>
            <a:r>
              <a:rPr lang="en-GB" baseline="0" dirty="0"/>
              <a:t>Who patches their server every months?</a:t>
            </a:r>
          </a:p>
          <a:p>
            <a:pPr marL="0" indent="0">
              <a:buFontTx/>
              <a:buNone/>
            </a:pPr>
            <a:endParaRPr lang="en-GB" dirty="0"/>
          </a:p>
          <a:p>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t>5</a:t>
            </a:fld>
            <a:endParaRPr lang="en-GB"/>
          </a:p>
        </p:txBody>
      </p:sp>
    </p:spTree>
    <p:extLst>
      <p:ext uri="{BB962C8B-B14F-4D97-AF65-F5344CB8AC3E}">
        <p14:creationId xmlns:p14="http://schemas.microsoft.com/office/powerpoint/2010/main" val="100129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know who’s that kitten?: Pussy in boots. If you can do the same about</a:t>
            </a:r>
            <a:r>
              <a:rPr lang="en-GB" baseline="0" dirty="0"/>
              <a:t> a server, then it’s probably your pet.</a:t>
            </a:r>
          </a:p>
          <a:p>
            <a:r>
              <a:rPr lang="en-GB" baseline="0" dirty="0"/>
              <a:t>Just by its picture, or name, its </a:t>
            </a:r>
            <a:r>
              <a:rPr lang="en-GB" baseline="0" dirty="0" err="1"/>
              <a:t>charachteristics</a:t>
            </a:r>
            <a:r>
              <a:rPr lang="en-GB" baseline="0" dirty="0"/>
              <a:t>, story, where it comes from.</a:t>
            </a:r>
          </a:p>
          <a:p>
            <a:r>
              <a:rPr lang="en-GB" baseline="0" dirty="0"/>
              <a:t>A pet, when talking about server, it’s:</a:t>
            </a:r>
          </a:p>
          <a:p>
            <a:pPr marL="171450" indent="-171450">
              <a:buFontTx/>
              <a:buChar char="-"/>
            </a:pPr>
            <a:r>
              <a:rPr lang="en-GB" dirty="0"/>
              <a:t>Individually crafted, </a:t>
            </a:r>
          </a:p>
          <a:p>
            <a:pPr marL="171450" indent="-171450">
              <a:buFontTx/>
              <a:buChar char="-"/>
            </a:pPr>
            <a:r>
              <a:rPr lang="en-GB" dirty="0"/>
              <a:t>time invested in each of them, </a:t>
            </a:r>
          </a:p>
          <a:p>
            <a:pPr marL="171450" indent="-171450">
              <a:buFontTx/>
              <a:buChar char="-"/>
            </a:pPr>
            <a:r>
              <a:rPr lang="en-GB" dirty="0"/>
              <a:t>Owned and</a:t>
            </a:r>
            <a:r>
              <a:rPr lang="en-GB" baseline="0" dirty="0"/>
              <a:t> cuddled by someone (willingly or not)</a:t>
            </a:r>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t>6</a:t>
            </a:fld>
            <a:endParaRPr lang="en-GB"/>
          </a:p>
        </p:txBody>
      </p:sp>
    </p:spTree>
    <p:extLst>
      <p:ext uri="{BB962C8B-B14F-4D97-AF65-F5344CB8AC3E}">
        <p14:creationId xmlns:p14="http://schemas.microsoft.com/office/powerpoint/2010/main" val="2920307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t>7</a:t>
            </a:fld>
            <a:endParaRPr lang="en-GB"/>
          </a:p>
        </p:txBody>
      </p:sp>
    </p:spTree>
    <p:extLst>
      <p:ext uri="{BB962C8B-B14F-4D97-AF65-F5344CB8AC3E}">
        <p14:creationId xmlns:p14="http://schemas.microsoft.com/office/powerpoint/2010/main" val="34061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For a given node in a given configuration state </a:t>
            </a:r>
            <a:r>
              <a:rPr lang="en-GB" sz="1200" b="1" dirty="0"/>
              <a:t>A</a:t>
            </a:r>
            <a:r>
              <a:rPr lang="en-GB" sz="1200" dirty="0"/>
              <a:t>,</a:t>
            </a:r>
          </a:p>
          <a:p>
            <a:pPr marL="0" indent="0">
              <a:buNone/>
            </a:pPr>
            <a:r>
              <a:rPr lang="en-GB" sz="1200" dirty="0"/>
              <a:t>Mike, Scott and Joe are Ops Engineers</a:t>
            </a:r>
            <a:r>
              <a:rPr lang="en-GB" sz="1200" baseline="0" dirty="0"/>
              <a:t> </a:t>
            </a:r>
            <a:r>
              <a:rPr lang="en-GB" sz="1200" dirty="0"/>
              <a:t>configuring the node.</a:t>
            </a:r>
          </a:p>
          <a:p>
            <a:pPr marL="0" indent="0">
              <a:buNone/>
            </a:pPr>
            <a:r>
              <a:rPr lang="en-GB" sz="1200" dirty="0"/>
              <a:t>Mike goes on the running the system, and makes a configuration change ‘</a:t>
            </a:r>
            <a:r>
              <a:rPr lang="en-GB" sz="1200" b="1" dirty="0"/>
              <a:t>1’</a:t>
            </a:r>
            <a:r>
              <a:rPr lang="en-GB" sz="1200" dirty="0"/>
              <a:t>. State = </a:t>
            </a:r>
            <a:r>
              <a:rPr lang="en-GB" sz="1200" b="1" dirty="0"/>
              <a:t>B</a:t>
            </a:r>
          </a:p>
          <a:p>
            <a:pPr marL="0" indent="0">
              <a:buNone/>
            </a:pPr>
            <a:r>
              <a:rPr lang="en-GB" sz="1200" dirty="0"/>
              <a:t>Scott assumes Node is in configuration communicated by Mike, and makes </a:t>
            </a:r>
            <a:r>
              <a:rPr lang="en-GB" sz="1200" b="1" dirty="0"/>
              <a:t>‘2’</a:t>
            </a:r>
            <a:r>
              <a:rPr lang="en-GB" sz="1200" dirty="0"/>
              <a:t>, another change. State = </a:t>
            </a:r>
            <a:r>
              <a:rPr lang="en-GB" sz="1200" b="1" dirty="0"/>
              <a:t>C</a:t>
            </a:r>
          </a:p>
          <a:p>
            <a:pPr marL="0" indent="0">
              <a:buNone/>
            </a:pPr>
            <a:endParaRPr lang="en-GB" sz="1200" dirty="0"/>
          </a:p>
          <a:p>
            <a:pPr marL="0" indent="0">
              <a:buNone/>
            </a:pPr>
            <a:r>
              <a:rPr lang="en-GB" sz="1200" dirty="0"/>
              <a:t>Joe makes a tiny change </a:t>
            </a:r>
            <a:r>
              <a:rPr lang="en-GB" sz="1200" b="1" dirty="0"/>
              <a:t>‘3’, such as adding RAM</a:t>
            </a:r>
            <a:r>
              <a:rPr lang="en-GB" sz="1200" dirty="0"/>
              <a:t>, and then restart the machine in state </a:t>
            </a:r>
            <a:r>
              <a:rPr lang="en-GB" sz="1200" b="1" dirty="0"/>
              <a:t>D</a:t>
            </a:r>
            <a:r>
              <a:rPr lang="en-GB" sz="1200" dirty="0"/>
              <a:t>.</a:t>
            </a:r>
          </a:p>
          <a:p>
            <a:pPr marL="0" indent="0">
              <a:buNone/>
            </a:pPr>
            <a:endParaRPr lang="en-GB" sz="1200" dirty="0"/>
          </a:p>
          <a:p>
            <a:pPr marL="0" indent="0">
              <a:buNone/>
            </a:pPr>
            <a:r>
              <a:rPr lang="en-GB" sz="1200" dirty="0"/>
              <a:t>What could possibly go wrong…?</a:t>
            </a:r>
          </a:p>
          <a:p>
            <a:pPr marL="0" indent="0">
              <a:buNone/>
            </a:pPr>
            <a:endParaRPr lang="en-GB" sz="1200" dirty="0"/>
          </a:p>
          <a:p>
            <a:pPr marL="0" indent="0">
              <a:buNone/>
            </a:pPr>
            <a:r>
              <a:rPr lang="en-GB" sz="1200" dirty="0"/>
              <a:t>Think Registry</a:t>
            </a:r>
            <a:r>
              <a:rPr lang="en-GB" sz="1200" baseline="0" dirty="0"/>
              <a:t> change, Installing update, Delete System file…</a:t>
            </a:r>
          </a:p>
          <a:p>
            <a:pPr marL="0" indent="0">
              <a:buNone/>
            </a:pPr>
            <a:r>
              <a:rPr lang="en-GB" sz="1200" baseline="0" dirty="0"/>
              <a:t>Lets roll back: What to roll back? How to roll back?</a:t>
            </a:r>
          </a:p>
          <a:p>
            <a:pPr marL="0" indent="0">
              <a:buNone/>
            </a:pPr>
            <a:r>
              <a:rPr lang="en-GB" sz="1200" baseline="0" dirty="0"/>
              <a:t>Who Knows? One guy, Mike, knows “how it should be”, it’s his server. He takes care of it.</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t>A.K.A. Who’s pet is that?</a:t>
            </a:r>
          </a:p>
          <a:p>
            <a:pPr marL="0" indent="0">
              <a:buNone/>
            </a:pPr>
            <a:endParaRPr lang="en-GB" sz="1200" dirty="0"/>
          </a:p>
          <a:p>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t>8</a:t>
            </a:fld>
            <a:endParaRPr lang="en-GB"/>
          </a:p>
        </p:txBody>
      </p:sp>
    </p:spTree>
    <p:extLst>
      <p:ext uri="{BB962C8B-B14F-4D97-AF65-F5344CB8AC3E}">
        <p14:creationId xmlns:p14="http://schemas.microsoft.com/office/powerpoint/2010/main" val="108386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where teams usually</a:t>
            </a:r>
            <a:r>
              <a:rPr lang="en-GB" baseline="0" dirty="0"/>
              <a:t> respond with solutions such as: We need a Configuration Management procedure, a CAB (Change Advisory Board), better documentation… or we hear </a:t>
            </a:r>
            <a:r>
              <a:rPr lang="en-GB" b="1" baseline="0" dirty="0"/>
              <a:t>No </a:t>
            </a:r>
            <a:r>
              <a:rPr lang="en-GB" baseline="0" dirty="0"/>
              <a:t>it’s about </a:t>
            </a:r>
            <a:r>
              <a:rPr lang="en-GB" b="1" baseline="0" dirty="0"/>
              <a:t>culture</a:t>
            </a:r>
            <a:r>
              <a:rPr lang="en-GB" baseline="0" dirty="0"/>
              <a:t>, </a:t>
            </a:r>
            <a:r>
              <a:rPr lang="en-GB" b="1" baseline="0" dirty="0"/>
              <a:t>collaborate</a:t>
            </a:r>
            <a:r>
              <a:rPr lang="en-GB" baseline="0" dirty="0"/>
              <a:t> more! </a:t>
            </a:r>
            <a:br>
              <a:rPr lang="en-GB" baseline="0" dirty="0"/>
            </a:br>
            <a:r>
              <a:rPr lang="en-GB" baseline="0" dirty="0"/>
              <a:t>Lets leave this aside and dig further.</a:t>
            </a:r>
          </a:p>
          <a:p>
            <a:endParaRPr lang="en-GB" dirty="0"/>
          </a:p>
          <a:p>
            <a:r>
              <a:rPr lang="en-GB" dirty="0"/>
              <a:t>What’s happening after the change, is that the</a:t>
            </a:r>
            <a:r>
              <a:rPr lang="en-GB" baseline="0" dirty="0"/>
              <a:t> system is in a different </a:t>
            </a:r>
            <a:r>
              <a:rPr lang="en-GB" dirty="0"/>
              <a:t>configuration</a:t>
            </a:r>
            <a:r>
              <a:rPr lang="en-GB" baseline="0" dirty="0"/>
              <a:t> state.</a:t>
            </a:r>
          </a:p>
          <a:p>
            <a:r>
              <a:rPr lang="en-GB" baseline="0" dirty="0"/>
              <a:t>Each state of the configuration has a name “A”, “B”, “C”, “D”. Each change is a vector between two states: AB is a vector, could be installing a package, or enabling a feature.</a:t>
            </a:r>
          </a:p>
          <a:p>
            <a:r>
              <a:rPr lang="en-GB" dirty="0"/>
              <a:t>Each change, needs a different vector (an action) to roll</a:t>
            </a:r>
            <a:r>
              <a:rPr lang="en-GB" baseline="0" dirty="0"/>
              <a:t> back to a previous state: Enable-</a:t>
            </a:r>
            <a:r>
              <a:rPr lang="en-GB" baseline="0" dirty="0" err="1"/>
              <a:t>WindowsFeature</a:t>
            </a:r>
            <a:r>
              <a:rPr lang="en-GB" baseline="0" dirty="0"/>
              <a:t>, Remove-</a:t>
            </a:r>
            <a:r>
              <a:rPr lang="en-GB" baseline="0" dirty="0" err="1"/>
              <a:t>WindowsFeature</a:t>
            </a:r>
            <a:r>
              <a:rPr lang="en-GB" baseline="0" dirty="0"/>
              <a:t>.</a:t>
            </a:r>
          </a:p>
          <a:p>
            <a:r>
              <a:rPr lang="en-GB" dirty="0"/>
              <a:t>And still I’m optimistic, I don’t</a:t>
            </a:r>
            <a:r>
              <a:rPr lang="en-GB" baseline="0" dirty="0"/>
              <a:t> talk about those roll back that leaves things behind…</a:t>
            </a:r>
            <a:endParaRPr lang="en-GB" dirty="0"/>
          </a:p>
        </p:txBody>
      </p:sp>
      <p:sp>
        <p:nvSpPr>
          <p:cNvPr id="4" name="Slide Number Placeholder 3"/>
          <p:cNvSpPr>
            <a:spLocks noGrp="1"/>
          </p:cNvSpPr>
          <p:nvPr>
            <p:ph type="sldNum" sz="quarter" idx="10"/>
          </p:nvPr>
        </p:nvSpPr>
        <p:spPr/>
        <p:txBody>
          <a:bodyPr/>
          <a:lstStyle/>
          <a:p>
            <a:fld id="{ED95E5E5-D953-40C7-AA93-85962905F890}" type="slidenum">
              <a:rPr lang="en-GB" smtClean="0"/>
              <a:t>9</a:t>
            </a:fld>
            <a:endParaRPr lang="en-GB"/>
          </a:p>
        </p:txBody>
      </p:sp>
    </p:spTree>
    <p:extLst>
      <p:ext uri="{BB962C8B-B14F-4D97-AF65-F5344CB8AC3E}">
        <p14:creationId xmlns:p14="http://schemas.microsoft.com/office/powerpoint/2010/main" val="1894548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5/23/2016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5/23/2016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5/23/2016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5/23/2016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5/23/2016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5/23/2016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5/23/2016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5/23/2016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5/23/2016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5/23/2016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5/23/2016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5/23/2016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5/23/2016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5/23/2016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21.png"/><Relationship Id="rId5" Type="http://schemas.openxmlformats.org/officeDocument/2006/relationships/hyperlink" Target="https://aka.ms/TRPM"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github.com/gaelcolas/" TargetMode="External"/><Relationship Id="rId3" Type="http://schemas.openxmlformats.org/officeDocument/2006/relationships/image" Target="../media/image3.gif"/><Relationship Id="rId7" Type="http://schemas.openxmlformats.org/officeDocument/2006/relationships/image" Target="../media/image6.png"/><Relationship Id="rId12"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hyperlink" Target="https://gaelcolas.com/" TargetMode="External"/><Relationship Id="rId5" Type="http://schemas.openxmlformats.org/officeDocument/2006/relationships/image" Target="../media/image2.png"/><Relationship Id="rId10" Type="http://schemas.openxmlformats.org/officeDocument/2006/relationships/image" Target="../media/image8.jpeg"/><Relationship Id="rId4" Type="http://schemas.openxmlformats.org/officeDocument/2006/relationships/image" Target="../media/image4.png"/><Relationship Id="rId9" Type="http://schemas.openxmlformats.org/officeDocument/2006/relationships/hyperlink" Target="https://twitter.com/gaelcolas" TargetMode="External"/><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png"/><Relationship Id="rId5" Type="http://schemas.openxmlformats.org/officeDocument/2006/relationships/hyperlink" Target="https://www.youtube.com/watch?v=8JKjvY4etTY" TargetMode="External"/><Relationship Id="rId4" Type="http://schemas.openxmlformats.org/officeDocument/2006/relationships/hyperlink" Target="https://devopscollective.org/2016/01/03/infrastructure-as-code-isnt-the-right-way/"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kitchen.ci/" TargetMode="External"/><Relationship Id="rId7" Type="http://schemas.openxmlformats.org/officeDocument/2006/relationships/diagramLayout" Target="../diagrams/layout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hyperlink" Target="http://stevenmurawski.com/powershell/2016/05/getting-started-with-test-kitchen-and-dsc/index.html" TargetMode="Externa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hyperlink" Target="https://en.wikipedia.org/wiki/Idempotence" TargetMode="External"/><Relationship Id="rId4" Type="http://schemas.openxmlformats.org/officeDocument/2006/relationships/hyperlink" Target="https://en.wikipedia.org/wiki/Immutable_objec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2.png"/><Relationship Id="rId7"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emf"/><Relationship Id="rId4" Type="http://schemas.openxmlformats.org/officeDocument/2006/relationships/image" Target="../media/image13.png"/><Relationship Id="rId9"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Idempotence and Immutability</a:t>
            </a:r>
          </a:p>
        </p:txBody>
      </p:sp>
      <p:sp>
        <p:nvSpPr>
          <p:cNvPr id="3" name="Subtitle 2"/>
          <p:cNvSpPr>
            <a:spLocks noGrp="1"/>
          </p:cNvSpPr>
          <p:nvPr>
            <p:ph type="subTitle" idx="1"/>
          </p:nvPr>
        </p:nvSpPr>
        <p:spPr/>
        <p:txBody>
          <a:bodyPr>
            <a:noAutofit/>
          </a:bodyPr>
          <a:lstStyle/>
          <a:p>
            <a:r>
              <a:rPr lang="en-GB" sz="3200" b="1" dirty="0">
                <a:solidFill>
                  <a:schemeClr val="tx1">
                    <a:lumMod val="75000"/>
                    <a:lumOff val="25000"/>
                  </a:schemeClr>
                </a:solidFill>
              </a:rPr>
              <a:t>Configuration Management Theory</a:t>
            </a:r>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126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abstraction model for Configuration</a:t>
            </a:r>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3071" y="1360748"/>
            <a:ext cx="7858372" cy="461665"/>
          </a:xfrm>
          <a:prstGeom prst="rect">
            <a:avLst/>
          </a:prstGeom>
          <a:noFill/>
        </p:spPr>
        <p:txBody>
          <a:bodyPr wrap="square" rtlCol="0">
            <a:spAutoFit/>
          </a:bodyPr>
          <a:lstStyle/>
          <a:p>
            <a:pPr algn="ctr"/>
            <a:r>
              <a:rPr lang="en-GB" sz="2400" b="1" dirty="0"/>
              <a:t>Mathematical Thinking and problem solving</a:t>
            </a:r>
            <a:endParaRPr lang="en-GB" b="1" dirty="0"/>
          </a:p>
        </p:txBody>
      </p:sp>
      <p:sp>
        <p:nvSpPr>
          <p:cNvPr id="3" name="Flowchart: Connector 2"/>
          <p:cNvSpPr/>
          <p:nvPr/>
        </p:nvSpPr>
        <p:spPr>
          <a:xfrm>
            <a:off x="233530" y="3371107"/>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A</a:t>
            </a:r>
          </a:p>
        </p:txBody>
      </p:sp>
      <p:sp>
        <p:nvSpPr>
          <p:cNvPr id="20" name="Flowchart: Connector 19"/>
          <p:cNvSpPr/>
          <p:nvPr/>
        </p:nvSpPr>
        <p:spPr>
          <a:xfrm>
            <a:off x="2356483" y="3343746"/>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B</a:t>
            </a:r>
          </a:p>
        </p:txBody>
      </p:sp>
      <p:sp>
        <p:nvSpPr>
          <p:cNvPr id="21" name="Flowchart: Connector 20"/>
          <p:cNvSpPr/>
          <p:nvPr/>
        </p:nvSpPr>
        <p:spPr>
          <a:xfrm>
            <a:off x="5699900" y="2331198"/>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C</a:t>
            </a:r>
          </a:p>
        </p:txBody>
      </p:sp>
      <p:sp>
        <p:nvSpPr>
          <p:cNvPr id="22" name="Flowchart: Connector 21"/>
          <p:cNvSpPr/>
          <p:nvPr/>
        </p:nvSpPr>
        <p:spPr>
          <a:xfrm>
            <a:off x="8903039" y="2970651"/>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D</a:t>
            </a:r>
            <a:endParaRPr lang="en-GB" sz="3600" dirty="0"/>
          </a:p>
        </p:txBody>
      </p:sp>
      <p:cxnSp>
        <p:nvCxnSpPr>
          <p:cNvPr id="9" name="Curved Connector 8"/>
          <p:cNvCxnSpPr>
            <a:stCxn id="3" idx="7"/>
            <a:endCxn id="20" idx="1"/>
          </p:cNvCxnSpPr>
          <p:nvPr/>
        </p:nvCxnSpPr>
        <p:spPr>
          <a:xfrm rot="5400000" flipH="1" flipV="1">
            <a:off x="1756573" y="2771198"/>
            <a:ext cx="27361" cy="1450853"/>
          </a:xfrm>
          <a:prstGeom prst="curvedConnector3">
            <a:avLst>
              <a:gd name="adj1" fmla="val 388875"/>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Curved Connector 22"/>
          <p:cNvCxnSpPr>
            <a:stCxn id="20" idx="0"/>
            <a:endCxn id="21" idx="2"/>
          </p:cNvCxnSpPr>
          <p:nvPr/>
        </p:nvCxnSpPr>
        <p:spPr>
          <a:xfrm rot="5400000" flipH="1" flipV="1">
            <a:off x="3997165" y="1641011"/>
            <a:ext cx="537301" cy="2868170"/>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Curved Connector 23"/>
          <p:cNvCxnSpPr>
            <a:stCxn id="21" idx="6"/>
            <a:endCxn id="22" idx="1"/>
          </p:cNvCxnSpPr>
          <p:nvPr/>
        </p:nvCxnSpPr>
        <p:spPr>
          <a:xfrm>
            <a:off x="6650394" y="2806445"/>
            <a:ext cx="2391842" cy="303403"/>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989529" y="3020147"/>
            <a:ext cx="1431758" cy="400110"/>
          </a:xfrm>
          <a:prstGeom prst="rect">
            <a:avLst/>
          </a:prstGeom>
          <a:noFill/>
        </p:spPr>
        <p:txBody>
          <a:bodyPr wrap="square" rtlCol="0">
            <a:spAutoFit/>
          </a:bodyPr>
          <a:lstStyle/>
          <a:p>
            <a:pPr algn="ctr"/>
            <a:r>
              <a:rPr lang="en-GB" sz="2000" b="1" dirty="0"/>
              <a:t>AB</a:t>
            </a:r>
          </a:p>
        </p:txBody>
      </p:sp>
      <p:sp>
        <p:nvSpPr>
          <p:cNvPr id="29" name="TextBox 28"/>
          <p:cNvSpPr txBox="1"/>
          <p:nvPr/>
        </p:nvSpPr>
        <p:spPr>
          <a:xfrm>
            <a:off x="3451633" y="2531253"/>
            <a:ext cx="1431758" cy="400110"/>
          </a:xfrm>
          <a:prstGeom prst="rect">
            <a:avLst/>
          </a:prstGeom>
          <a:noFill/>
        </p:spPr>
        <p:txBody>
          <a:bodyPr wrap="square" rtlCol="0">
            <a:spAutoFit/>
          </a:bodyPr>
          <a:lstStyle/>
          <a:p>
            <a:pPr algn="ctr"/>
            <a:r>
              <a:rPr lang="en-GB" sz="2000" b="1" dirty="0"/>
              <a:t>BC</a:t>
            </a:r>
          </a:p>
        </p:txBody>
      </p:sp>
      <p:sp>
        <p:nvSpPr>
          <p:cNvPr id="30" name="TextBox 29"/>
          <p:cNvSpPr txBox="1"/>
          <p:nvPr/>
        </p:nvSpPr>
        <p:spPr>
          <a:xfrm>
            <a:off x="7163756" y="2445060"/>
            <a:ext cx="1431758" cy="400110"/>
          </a:xfrm>
          <a:prstGeom prst="rect">
            <a:avLst/>
          </a:prstGeom>
          <a:noFill/>
        </p:spPr>
        <p:txBody>
          <a:bodyPr wrap="square" rtlCol="0">
            <a:spAutoFit/>
          </a:bodyPr>
          <a:lstStyle/>
          <a:p>
            <a:pPr algn="ctr"/>
            <a:r>
              <a:rPr lang="en-GB" sz="2000" b="1" dirty="0"/>
              <a:t>CD</a:t>
            </a:r>
          </a:p>
        </p:txBody>
      </p:sp>
      <p:cxnSp>
        <p:nvCxnSpPr>
          <p:cNvPr id="31" name="Curved Connector 30"/>
          <p:cNvCxnSpPr>
            <a:stCxn id="22" idx="2"/>
            <a:endCxn id="21" idx="5"/>
          </p:cNvCxnSpPr>
          <p:nvPr/>
        </p:nvCxnSpPr>
        <p:spPr>
          <a:xfrm rot="10800000">
            <a:off x="6511197" y="3142496"/>
            <a:ext cx="2391842" cy="303403"/>
          </a:xfrm>
          <a:prstGeom prst="curvedConnector2">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cxnSp>
        <p:nvCxnSpPr>
          <p:cNvPr id="36" name="Curved Connector 35"/>
          <p:cNvCxnSpPr>
            <a:stCxn id="21" idx="3"/>
            <a:endCxn id="20" idx="7"/>
          </p:cNvCxnSpPr>
          <p:nvPr/>
        </p:nvCxnSpPr>
        <p:spPr>
          <a:xfrm rot="5400000">
            <a:off x="4333215" y="1977061"/>
            <a:ext cx="340448" cy="2671317"/>
          </a:xfrm>
          <a:prstGeom prst="curvedConnector3">
            <a:avLst>
              <a:gd name="adj1" fmla="val 50000"/>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cxnSp>
        <p:nvCxnSpPr>
          <p:cNvPr id="37" name="Curved Connector 36"/>
          <p:cNvCxnSpPr>
            <a:stCxn id="20" idx="3"/>
            <a:endCxn id="3" idx="5"/>
          </p:cNvCxnSpPr>
          <p:nvPr/>
        </p:nvCxnSpPr>
        <p:spPr>
          <a:xfrm rot="5400000">
            <a:off x="1756574" y="3443297"/>
            <a:ext cx="27361" cy="1450853"/>
          </a:xfrm>
          <a:prstGeom prst="curvedConnector3">
            <a:avLst>
              <a:gd name="adj1" fmla="val 608742"/>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1029719" y="4272451"/>
            <a:ext cx="1431758" cy="400110"/>
          </a:xfrm>
          <a:prstGeom prst="rect">
            <a:avLst/>
          </a:prstGeom>
          <a:noFill/>
        </p:spPr>
        <p:txBody>
          <a:bodyPr wrap="square" rtlCol="0">
            <a:spAutoFit/>
          </a:bodyPr>
          <a:lstStyle/>
          <a:p>
            <a:pPr algn="ctr"/>
            <a:r>
              <a:rPr lang="en-GB" sz="2000" b="1" dirty="0">
                <a:solidFill>
                  <a:srgbClr val="FF0000"/>
                </a:solidFill>
              </a:rPr>
              <a:t>BA</a:t>
            </a:r>
          </a:p>
        </p:txBody>
      </p:sp>
      <p:sp>
        <p:nvSpPr>
          <p:cNvPr id="44" name="TextBox 43"/>
          <p:cNvSpPr txBox="1"/>
          <p:nvPr/>
        </p:nvSpPr>
        <p:spPr>
          <a:xfrm>
            <a:off x="3915756" y="3320457"/>
            <a:ext cx="1431758" cy="400110"/>
          </a:xfrm>
          <a:prstGeom prst="rect">
            <a:avLst/>
          </a:prstGeom>
          <a:noFill/>
        </p:spPr>
        <p:txBody>
          <a:bodyPr wrap="square" rtlCol="0">
            <a:spAutoFit/>
          </a:bodyPr>
          <a:lstStyle/>
          <a:p>
            <a:pPr algn="ctr"/>
            <a:r>
              <a:rPr lang="en-GB" sz="2000" b="1" dirty="0">
                <a:solidFill>
                  <a:srgbClr val="FF0000"/>
                </a:solidFill>
              </a:rPr>
              <a:t>CB</a:t>
            </a:r>
          </a:p>
        </p:txBody>
      </p:sp>
      <p:sp>
        <p:nvSpPr>
          <p:cNvPr id="45" name="TextBox 44"/>
          <p:cNvSpPr txBox="1"/>
          <p:nvPr/>
        </p:nvSpPr>
        <p:spPr>
          <a:xfrm>
            <a:off x="7163756" y="3478547"/>
            <a:ext cx="1431758" cy="400110"/>
          </a:xfrm>
          <a:prstGeom prst="rect">
            <a:avLst/>
          </a:prstGeom>
          <a:noFill/>
        </p:spPr>
        <p:txBody>
          <a:bodyPr wrap="square" rtlCol="0">
            <a:spAutoFit/>
          </a:bodyPr>
          <a:lstStyle/>
          <a:p>
            <a:pPr algn="ctr"/>
            <a:r>
              <a:rPr lang="en-GB" sz="2000" b="1" dirty="0">
                <a:solidFill>
                  <a:srgbClr val="FF0000"/>
                </a:solidFill>
              </a:rPr>
              <a:t>DC</a:t>
            </a:r>
          </a:p>
        </p:txBody>
      </p:sp>
      <p:sp>
        <p:nvSpPr>
          <p:cNvPr id="32" name="Flowchart: Connector 31"/>
          <p:cNvSpPr/>
          <p:nvPr/>
        </p:nvSpPr>
        <p:spPr>
          <a:xfrm>
            <a:off x="10474520" y="5272695"/>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F</a:t>
            </a:r>
          </a:p>
        </p:txBody>
      </p:sp>
      <p:cxnSp>
        <p:nvCxnSpPr>
          <p:cNvPr id="33" name="Curved Connector 32"/>
          <p:cNvCxnSpPr>
            <a:stCxn id="22" idx="6"/>
            <a:endCxn id="32" idx="1"/>
          </p:cNvCxnSpPr>
          <p:nvPr/>
        </p:nvCxnSpPr>
        <p:spPr>
          <a:xfrm>
            <a:off x="9853533" y="3445898"/>
            <a:ext cx="760184" cy="1965994"/>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35" name="Curved Connector 34"/>
          <p:cNvCxnSpPr>
            <a:stCxn id="32" idx="2"/>
            <a:endCxn id="22" idx="4"/>
          </p:cNvCxnSpPr>
          <p:nvPr/>
        </p:nvCxnSpPr>
        <p:spPr>
          <a:xfrm rot="10800000">
            <a:off x="9378286" y="3921146"/>
            <a:ext cx="1096234" cy="1826797"/>
          </a:xfrm>
          <a:prstGeom prst="curvedConnector2">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8595514" y="4796516"/>
            <a:ext cx="1431758" cy="400110"/>
          </a:xfrm>
          <a:prstGeom prst="rect">
            <a:avLst/>
          </a:prstGeom>
          <a:noFill/>
        </p:spPr>
        <p:txBody>
          <a:bodyPr wrap="square" rtlCol="0">
            <a:spAutoFit/>
          </a:bodyPr>
          <a:lstStyle/>
          <a:p>
            <a:pPr algn="ctr"/>
            <a:r>
              <a:rPr lang="en-GB" sz="2000" b="1" dirty="0">
                <a:solidFill>
                  <a:srgbClr val="FF0000"/>
                </a:solidFill>
              </a:rPr>
              <a:t>FD</a:t>
            </a:r>
          </a:p>
        </p:txBody>
      </p:sp>
      <p:sp>
        <p:nvSpPr>
          <p:cNvPr id="39" name="TextBox 38"/>
          <p:cNvSpPr txBox="1"/>
          <p:nvPr/>
        </p:nvSpPr>
        <p:spPr>
          <a:xfrm>
            <a:off x="10027272" y="4228840"/>
            <a:ext cx="1431758" cy="400110"/>
          </a:xfrm>
          <a:prstGeom prst="rect">
            <a:avLst/>
          </a:prstGeom>
          <a:noFill/>
        </p:spPr>
        <p:txBody>
          <a:bodyPr wrap="square" rtlCol="0">
            <a:spAutoFit/>
          </a:bodyPr>
          <a:lstStyle/>
          <a:p>
            <a:pPr algn="ctr"/>
            <a:r>
              <a:rPr lang="en-GB" sz="2000" b="1" dirty="0"/>
              <a:t>DF</a:t>
            </a:r>
          </a:p>
        </p:txBody>
      </p:sp>
      <p:sp>
        <p:nvSpPr>
          <p:cNvPr id="111" name="Flowchart: Connector 110"/>
          <p:cNvSpPr/>
          <p:nvPr/>
        </p:nvSpPr>
        <p:spPr>
          <a:xfrm>
            <a:off x="4056035" y="4936645"/>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E</a:t>
            </a:r>
          </a:p>
        </p:txBody>
      </p:sp>
      <p:cxnSp>
        <p:nvCxnSpPr>
          <p:cNvPr id="112" name="Curved Connector 111"/>
          <p:cNvCxnSpPr>
            <a:stCxn id="20" idx="6"/>
            <a:endCxn id="111" idx="0"/>
          </p:cNvCxnSpPr>
          <p:nvPr/>
        </p:nvCxnSpPr>
        <p:spPr>
          <a:xfrm>
            <a:off x="3306977" y="3818993"/>
            <a:ext cx="1224305" cy="1117652"/>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127" name="Curved Connector 126"/>
          <p:cNvCxnSpPr>
            <a:stCxn id="111" idx="2"/>
            <a:endCxn id="20" idx="4"/>
          </p:cNvCxnSpPr>
          <p:nvPr/>
        </p:nvCxnSpPr>
        <p:spPr>
          <a:xfrm rot="10800000">
            <a:off x="2831731" y="4294240"/>
            <a:ext cx="1224305" cy="1117652"/>
          </a:xfrm>
          <a:prstGeom prst="curvedConnector2">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sp>
        <p:nvSpPr>
          <p:cNvPr id="130" name="TextBox 129"/>
          <p:cNvSpPr txBox="1"/>
          <p:nvPr/>
        </p:nvSpPr>
        <p:spPr>
          <a:xfrm>
            <a:off x="2269348" y="4997248"/>
            <a:ext cx="1431758" cy="400110"/>
          </a:xfrm>
          <a:prstGeom prst="rect">
            <a:avLst/>
          </a:prstGeom>
          <a:noFill/>
        </p:spPr>
        <p:txBody>
          <a:bodyPr wrap="square" rtlCol="0">
            <a:spAutoFit/>
          </a:bodyPr>
          <a:lstStyle/>
          <a:p>
            <a:pPr algn="ctr"/>
            <a:r>
              <a:rPr lang="en-GB" sz="2000" b="1" dirty="0">
                <a:solidFill>
                  <a:srgbClr val="FF0000"/>
                </a:solidFill>
              </a:rPr>
              <a:t>EB</a:t>
            </a:r>
          </a:p>
        </p:txBody>
      </p:sp>
      <p:sp>
        <p:nvSpPr>
          <p:cNvPr id="131" name="TextBox 130"/>
          <p:cNvSpPr txBox="1"/>
          <p:nvPr/>
        </p:nvSpPr>
        <p:spPr>
          <a:xfrm>
            <a:off x="3167780" y="4072396"/>
            <a:ext cx="1431758" cy="400110"/>
          </a:xfrm>
          <a:prstGeom prst="rect">
            <a:avLst/>
          </a:prstGeom>
          <a:noFill/>
        </p:spPr>
        <p:txBody>
          <a:bodyPr wrap="square" rtlCol="0">
            <a:spAutoFit/>
          </a:bodyPr>
          <a:lstStyle/>
          <a:p>
            <a:pPr algn="ctr"/>
            <a:r>
              <a:rPr lang="en-GB" sz="2000" b="1" dirty="0"/>
              <a:t>BE</a:t>
            </a:r>
          </a:p>
        </p:txBody>
      </p:sp>
    </p:spTree>
    <p:extLst>
      <p:ext uri="{BB962C8B-B14F-4D97-AF65-F5344CB8AC3E}">
        <p14:creationId xmlns:p14="http://schemas.microsoft.com/office/powerpoint/2010/main" val="1089379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abstraction model for Configuration</a:t>
            </a:r>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3071" y="1360748"/>
            <a:ext cx="7858372" cy="461665"/>
          </a:xfrm>
          <a:prstGeom prst="rect">
            <a:avLst/>
          </a:prstGeom>
          <a:noFill/>
        </p:spPr>
        <p:txBody>
          <a:bodyPr wrap="square" rtlCol="0">
            <a:spAutoFit/>
          </a:bodyPr>
          <a:lstStyle/>
          <a:p>
            <a:pPr algn="ctr"/>
            <a:r>
              <a:rPr lang="en-GB" sz="2400" b="1" dirty="0"/>
              <a:t>Mathematical Thinking and problem solving</a:t>
            </a:r>
            <a:endParaRPr lang="en-GB" b="1" dirty="0"/>
          </a:p>
        </p:txBody>
      </p:sp>
      <p:sp>
        <p:nvSpPr>
          <p:cNvPr id="3" name="Flowchart: Connector 2"/>
          <p:cNvSpPr/>
          <p:nvPr/>
        </p:nvSpPr>
        <p:spPr>
          <a:xfrm>
            <a:off x="233530" y="3371107"/>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A</a:t>
            </a:r>
          </a:p>
        </p:txBody>
      </p:sp>
      <p:sp>
        <p:nvSpPr>
          <p:cNvPr id="20" name="Flowchart: Connector 19"/>
          <p:cNvSpPr/>
          <p:nvPr/>
        </p:nvSpPr>
        <p:spPr>
          <a:xfrm>
            <a:off x="2356483" y="3343746"/>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sz="3600" b="1" dirty="0"/>
          </a:p>
        </p:txBody>
      </p:sp>
      <p:sp>
        <p:nvSpPr>
          <p:cNvPr id="21" name="Flowchart: Connector 20"/>
          <p:cNvSpPr/>
          <p:nvPr/>
        </p:nvSpPr>
        <p:spPr>
          <a:xfrm>
            <a:off x="5699900" y="2331198"/>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sz="3600" b="1" dirty="0"/>
          </a:p>
        </p:txBody>
      </p:sp>
      <p:sp>
        <p:nvSpPr>
          <p:cNvPr id="22" name="Flowchart: Connector 21"/>
          <p:cNvSpPr/>
          <p:nvPr/>
        </p:nvSpPr>
        <p:spPr>
          <a:xfrm>
            <a:off x="8903039" y="2970651"/>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sz="3600" dirty="0"/>
          </a:p>
        </p:txBody>
      </p:sp>
      <p:cxnSp>
        <p:nvCxnSpPr>
          <p:cNvPr id="9" name="Curved Connector 8"/>
          <p:cNvCxnSpPr>
            <a:stCxn id="3" idx="7"/>
            <a:endCxn id="20" idx="1"/>
          </p:cNvCxnSpPr>
          <p:nvPr/>
        </p:nvCxnSpPr>
        <p:spPr>
          <a:xfrm rot="5400000" flipH="1" flipV="1">
            <a:off x="1756573" y="2771198"/>
            <a:ext cx="27361" cy="1450853"/>
          </a:xfrm>
          <a:prstGeom prst="curvedConnector3">
            <a:avLst>
              <a:gd name="adj1" fmla="val 388875"/>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Curved Connector 22"/>
          <p:cNvCxnSpPr>
            <a:stCxn id="20" idx="0"/>
            <a:endCxn id="21" idx="2"/>
          </p:cNvCxnSpPr>
          <p:nvPr/>
        </p:nvCxnSpPr>
        <p:spPr>
          <a:xfrm rot="5400000" flipH="1" flipV="1">
            <a:off x="3997165" y="1641011"/>
            <a:ext cx="537301" cy="2868170"/>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Curved Connector 23"/>
          <p:cNvCxnSpPr>
            <a:stCxn id="21" idx="6"/>
            <a:endCxn id="22" idx="1"/>
          </p:cNvCxnSpPr>
          <p:nvPr/>
        </p:nvCxnSpPr>
        <p:spPr>
          <a:xfrm>
            <a:off x="6650394" y="2806445"/>
            <a:ext cx="2391842" cy="303403"/>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31" name="Curved Connector 30"/>
          <p:cNvCxnSpPr>
            <a:stCxn id="22" idx="2"/>
            <a:endCxn id="21" idx="5"/>
          </p:cNvCxnSpPr>
          <p:nvPr/>
        </p:nvCxnSpPr>
        <p:spPr>
          <a:xfrm rot="10800000">
            <a:off x="6511197" y="3142496"/>
            <a:ext cx="2391842" cy="303403"/>
          </a:xfrm>
          <a:prstGeom prst="curvedConnector2">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cxnSp>
        <p:nvCxnSpPr>
          <p:cNvPr id="36" name="Curved Connector 35"/>
          <p:cNvCxnSpPr>
            <a:stCxn id="21" idx="3"/>
            <a:endCxn id="20" idx="7"/>
          </p:cNvCxnSpPr>
          <p:nvPr/>
        </p:nvCxnSpPr>
        <p:spPr>
          <a:xfrm rot="5400000">
            <a:off x="4333215" y="1977061"/>
            <a:ext cx="340448" cy="2671317"/>
          </a:xfrm>
          <a:prstGeom prst="curvedConnector3">
            <a:avLst>
              <a:gd name="adj1" fmla="val 50000"/>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cxnSp>
        <p:nvCxnSpPr>
          <p:cNvPr id="37" name="Curved Connector 36"/>
          <p:cNvCxnSpPr>
            <a:stCxn id="20" idx="3"/>
            <a:endCxn id="3" idx="5"/>
          </p:cNvCxnSpPr>
          <p:nvPr/>
        </p:nvCxnSpPr>
        <p:spPr>
          <a:xfrm rot="5400000">
            <a:off x="1756574" y="3443297"/>
            <a:ext cx="27361" cy="1450853"/>
          </a:xfrm>
          <a:prstGeom prst="curvedConnector3">
            <a:avLst>
              <a:gd name="adj1" fmla="val 608742"/>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sp>
        <p:nvSpPr>
          <p:cNvPr id="32" name="Flowchart: Connector 31"/>
          <p:cNvSpPr/>
          <p:nvPr/>
        </p:nvSpPr>
        <p:spPr>
          <a:xfrm>
            <a:off x="10474520" y="5272695"/>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F</a:t>
            </a:r>
          </a:p>
        </p:txBody>
      </p:sp>
      <p:cxnSp>
        <p:nvCxnSpPr>
          <p:cNvPr id="33" name="Curved Connector 32"/>
          <p:cNvCxnSpPr>
            <a:stCxn id="22" idx="6"/>
            <a:endCxn id="32" idx="1"/>
          </p:cNvCxnSpPr>
          <p:nvPr/>
        </p:nvCxnSpPr>
        <p:spPr>
          <a:xfrm>
            <a:off x="9853533" y="3445898"/>
            <a:ext cx="760184" cy="1965994"/>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35" name="Curved Connector 34"/>
          <p:cNvCxnSpPr>
            <a:stCxn id="32" idx="2"/>
            <a:endCxn id="22" idx="4"/>
          </p:cNvCxnSpPr>
          <p:nvPr/>
        </p:nvCxnSpPr>
        <p:spPr>
          <a:xfrm rot="10800000">
            <a:off x="9378286" y="3921146"/>
            <a:ext cx="1096234" cy="1826797"/>
          </a:xfrm>
          <a:prstGeom prst="curvedConnector2">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sp>
        <p:nvSpPr>
          <p:cNvPr id="111" name="Flowchart: Connector 110"/>
          <p:cNvSpPr/>
          <p:nvPr/>
        </p:nvSpPr>
        <p:spPr>
          <a:xfrm>
            <a:off x="4056035" y="4936645"/>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E</a:t>
            </a:r>
          </a:p>
        </p:txBody>
      </p:sp>
      <p:cxnSp>
        <p:nvCxnSpPr>
          <p:cNvPr id="112" name="Curved Connector 111"/>
          <p:cNvCxnSpPr>
            <a:stCxn id="20" idx="6"/>
            <a:endCxn id="111" idx="0"/>
          </p:cNvCxnSpPr>
          <p:nvPr/>
        </p:nvCxnSpPr>
        <p:spPr>
          <a:xfrm>
            <a:off x="3306977" y="3818993"/>
            <a:ext cx="1224305" cy="1117652"/>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127" name="Curved Connector 126"/>
          <p:cNvCxnSpPr>
            <a:stCxn id="111" idx="2"/>
            <a:endCxn id="20" idx="4"/>
          </p:cNvCxnSpPr>
          <p:nvPr/>
        </p:nvCxnSpPr>
        <p:spPr>
          <a:xfrm rot="10800000">
            <a:off x="2831731" y="4294240"/>
            <a:ext cx="1224305" cy="1117652"/>
          </a:xfrm>
          <a:prstGeom prst="curvedConnector2">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66424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abstraction model for Configuration</a:t>
            </a:r>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3071" y="1360748"/>
            <a:ext cx="7858372" cy="461665"/>
          </a:xfrm>
          <a:prstGeom prst="rect">
            <a:avLst/>
          </a:prstGeom>
          <a:noFill/>
        </p:spPr>
        <p:txBody>
          <a:bodyPr wrap="square" rtlCol="0">
            <a:spAutoFit/>
          </a:bodyPr>
          <a:lstStyle/>
          <a:p>
            <a:pPr algn="ctr"/>
            <a:r>
              <a:rPr lang="en-GB" sz="2400" b="1" dirty="0"/>
              <a:t>Mathematical Thinking and problem solving</a:t>
            </a:r>
            <a:endParaRPr lang="en-GB" b="1" dirty="0"/>
          </a:p>
        </p:txBody>
      </p:sp>
      <p:sp>
        <p:nvSpPr>
          <p:cNvPr id="3" name="Flowchart: Connector 2"/>
          <p:cNvSpPr/>
          <p:nvPr/>
        </p:nvSpPr>
        <p:spPr>
          <a:xfrm>
            <a:off x="1203122" y="3819828"/>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A</a:t>
            </a:r>
          </a:p>
        </p:txBody>
      </p:sp>
      <p:sp>
        <p:nvSpPr>
          <p:cNvPr id="20" name="Flowchart: Connector 19"/>
          <p:cNvSpPr/>
          <p:nvPr/>
        </p:nvSpPr>
        <p:spPr>
          <a:xfrm>
            <a:off x="3927299" y="5340988"/>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E</a:t>
            </a:r>
          </a:p>
        </p:txBody>
      </p:sp>
      <p:cxnSp>
        <p:nvCxnSpPr>
          <p:cNvPr id="9" name="Curved Connector 8"/>
          <p:cNvCxnSpPr>
            <a:stCxn id="3" idx="4"/>
            <a:endCxn id="20" idx="2"/>
          </p:cNvCxnSpPr>
          <p:nvPr/>
        </p:nvCxnSpPr>
        <p:spPr>
          <a:xfrm rot="16200000" flipH="1">
            <a:off x="2279878" y="4168813"/>
            <a:ext cx="1045913" cy="2248930"/>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Curved Connector 23"/>
          <p:cNvCxnSpPr>
            <a:stCxn id="3" idx="0"/>
            <a:endCxn id="32" idx="2"/>
          </p:cNvCxnSpPr>
          <p:nvPr/>
        </p:nvCxnSpPr>
        <p:spPr>
          <a:xfrm rot="5400000" flipH="1" flipV="1">
            <a:off x="2260051" y="2152580"/>
            <a:ext cx="1085567" cy="2248930"/>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sp>
        <p:nvSpPr>
          <p:cNvPr id="32" name="Flowchart: Connector 31"/>
          <p:cNvSpPr/>
          <p:nvPr/>
        </p:nvSpPr>
        <p:spPr>
          <a:xfrm>
            <a:off x="3927299" y="2259014"/>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F</a:t>
            </a:r>
          </a:p>
        </p:txBody>
      </p:sp>
      <p:sp>
        <p:nvSpPr>
          <p:cNvPr id="41" name="TextBox 40"/>
          <p:cNvSpPr txBox="1"/>
          <p:nvPr/>
        </p:nvSpPr>
        <p:spPr>
          <a:xfrm>
            <a:off x="5169568" y="2392095"/>
            <a:ext cx="3515706" cy="523220"/>
          </a:xfrm>
          <a:prstGeom prst="rect">
            <a:avLst/>
          </a:prstGeom>
          <a:noFill/>
        </p:spPr>
        <p:txBody>
          <a:bodyPr wrap="none" rtlCol="0">
            <a:spAutoFit/>
          </a:bodyPr>
          <a:lstStyle/>
          <a:p>
            <a:r>
              <a:rPr lang="en-GB" sz="2800" b="1" dirty="0"/>
              <a:t>A </a:t>
            </a:r>
            <a:r>
              <a:rPr lang="en-GB" sz="2800" b="1" dirty="0">
                <a:sym typeface="Wingdings" panose="05000000000000000000" pitchFamily="2" charset="2"/>
              </a:rPr>
              <a:t> F = </a:t>
            </a:r>
            <a:r>
              <a:rPr lang="en-GB" sz="2800" b="1" dirty="0"/>
              <a:t>ABBCCDDF</a:t>
            </a:r>
          </a:p>
        </p:txBody>
      </p:sp>
      <p:sp>
        <p:nvSpPr>
          <p:cNvPr id="45" name="TextBox 44"/>
          <p:cNvSpPr txBox="1"/>
          <p:nvPr/>
        </p:nvSpPr>
        <p:spPr>
          <a:xfrm>
            <a:off x="5169568" y="5554625"/>
            <a:ext cx="2476960" cy="523220"/>
          </a:xfrm>
          <a:prstGeom prst="rect">
            <a:avLst/>
          </a:prstGeom>
          <a:noFill/>
        </p:spPr>
        <p:txBody>
          <a:bodyPr wrap="none" rtlCol="0">
            <a:spAutoFit/>
          </a:bodyPr>
          <a:lstStyle/>
          <a:p>
            <a:r>
              <a:rPr lang="en-GB" sz="2800" b="1" dirty="0"/>
              <a:t>A </a:t>
            </a:r>
            <a:r>
              <a:rPr lang="en-GB" sz="2800" b="1" dirty="0">
                <a:sym typeface="Wingdings" panose="05000000000000000000" pitchFamily="2" charset="2"/>
              </a:rPr>
              <a:t> E = </a:t>
            </a:r>
            <a:r>
              <a:rPr lang="en-GB" sz="2800" b="1" dirty="0"/>
              <a:t>ABBE</a:t>
            </a:r>
          </a:p>
        </p:txBody>
      </p:sp>
    </p:spTree>
    <p:extLst>
      <p:ext uri="{BB962C8B-B14F-4D97-AF65-F5344CB8AC3E}">
        <p14:creationId xmlns:p14="http://schemas.microsoft.com/office/powerpoint/2010/main" val="3720152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4" name="Chart 13"/>
          <p:cNvGraphicFramePr/>
          <p:nvPr>
            <p:extLst/>
          </p:nvPr>
        </p:nvGraphicFramePr>
        <p:xfrm>
          <a:off x="6737684" y="2583467"/>
          <a:ext cx="5586663" cy="4237345"/>
        </p:xfrm>
        <a:graphic>
          <a:graphicData uri="http://schemas.openxmlformats.org/drawingml/2006/chart">
            <c:chart xmlns:c="http://schemas.openxmlformats.org/drawingml/2006/chart" xmlns:r="http://schemas.openxmlformats.org/officeDocument/2006/relationships" r:id="rId3"/>
          </a:graphicData>
        </a:graphic>
      </p:graphicFrame>
      <p:pic>
        <p:nvPicPr>
          <p:cNvPr id="1026" name="Picture 2" descr="fig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9829" y="2331197"/>
            <a:ext cx="1794696" cy="16271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An abstraction model for Configuration</a:t>
            </a:r>
          </a:p>
        </p:txBody>
      </p:sp>
      <p:pic>
        <p:nvPicPr>
          <p:cNvPr id="4" name="Picture 2" descr="http://winops.org/img/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3071" y="1360748"/>
            <a:ext cx="7858372" cy="461665"/>
          </a:xfrm>
          <a:prstGeom prst="rect">
            <a:avLst/>
          </a:prstGeom>
          <a:noFill/>
        </p:spPr>
        <p:txBody>
          <a:bodyPr wrap="square" rtlCol="0">
            <a:spAutoFit/>
          </a:bodyPr>
          <a:lstStyle/>
          <a:p>
            <a:pPr algn="ctr"/>
            <a:r>
              <a:rPr lang="en-GB" sz="2400" b="1" dirty="0">
                <a:solidFill>
                  <a:prstClr val="black"/>
                </a:solidFill>
              </a:rPr>
              <a:t>Mathematical Thinking and problem solving</a:t>
            </a:r>
            <a:endParaRPr lang="en-GB" b="1" dirty="0">
              <a:solidFill>
                <a:prstClr val="black"/>
              </a:solidFill>
            </a:endParaRPr>
          </a:p>
        </p:txBody>
      </p:sp>
      <p:sp>
        <p:nvSpPr>
          <p:cNvPr id="5" name="TextBox 4"/>
          <p:cNvSpPr txBox="1"/>
          <p:nvPr/>
        </p:nvSpPr>
        <p:spPr>
          <a:xfrm>
            <a:off x="315249" y="2331198"/>
            <a:ext cx="6123792" cy="1569660"/>
          </a:xfrm>
          <a:prstGeom prst="rect">
            <a:avLst/>
          </a:prstGeom>
          <a:noFill/>
        </p:spPr>
        <p:txBody>
          <a:bodyPr wrap="none" rtlCol="0">
            <a:spAutoFit/>
          </a:bodyPr>
          <a:lstStyle/>
          <a:p>
            <a:r>
              <a:rPr lang="en-GB" sz="2400" dirty="0">
                <a:solidFill>
                  <a:prstClr val="black"/>
                </a:solidFill>
              </a:rPr>
              <a:t>For </a:t>
            </a:r>
            <a:r>
              <a:rPr lang="en-GB" sz="2400" b="1" i="1" dirty="0">
                <a:solidFill>
                  <a:prstClr val="black"/>
                </a:solidFill>
              </a:rPr>
              <a:t>x</a:t>
            </a:r>
            <a:r>
              <a:rPr lang="en-GB" sz="2400" dirty="0">
                <a:solidFill>
                  <a:prstClr val="black"/>
                </a:solidFill>
              </a:rPr>
              <a:t> the number of configuration State,</a:t>
            </a:r>
          </a:p>
          <a:p>
            <a:r>
              <a:rPr lang="en-GB" sz="2400" b="1" dirty="0">
                <a:solidFill>
                  <a:prstClr val="black"/>
                </a:solidFill>
              </a:rPr>
              <a:t>      y</a:t>
            </a:r>
            <a:r>
              <a:rPr lang="en-GB" sz="2400" dirty="0">
                <a:solidFill>
                  <a:prstClr val="black"/>
                </a:solidFill>
              </a:rPr>
              <a:t> the number of transitions. </a:t>
            </a:r>
          </a:p>
          <a:p>
            <a:endParaRPr lang="en-GB" sz="2400" dirty="0">
              <a:solidFill>
                <a:prstClr val="black"/>
              </a:solidFill>
            </a:endParaRPr>
          </a:p>
          <a:p>
            <a:r>
              <a:rPr lang="en-GB" sz="2400" dirty="0">
                <a:solidFill>
                  <a:prstClr val="black"/>
                </a:solidFill>
              </a:rPr>
              <a:t>In the abstracted view </a:t>
            </a:r>
            <a:r>
              <a:rPr lang="en-GB" sz="2400" b="1" dirty="0">
                <a:solidFill>
                  <a:srgbClr val="FF0000"/>
                </a:solidFill>
              </a:rPr>
              <a:t>y = x -1 </a:t>
            </a:r>
          </a:p>
        </p:txBody>
      </p:sp>
      <p:sp>
        <p:nvSpPr>
          <p:cNvPr id="22" name="TextBox 21"/>
          <p:cNvSpPr txBox="1"/>
          <p:nvPr/>
        </p:nvSpPr>
        <p:spPr>
          <a:xfrm>
            <a:off x="204643" y="4359504"/>
            <a:ext cx="6918882" cy="1938992"/>
          </a:xfrm>
          <a:prstGeom prst="rect">
            <a:avLst/>
          </a:prstGeom>
          <a:noFill/>
        </p:spPr>
        <p:txBody>
          <a:bodyPr wrap="none" rtlCol="0">
            <a:spAutoFit/>
          </a:bodyPr>
          <a:lstStyle/>
          <a:p>
            <a:r>
              <a:rPr lang="en-GB" sz="2400" dirty="0">
                <a:solidFill>
                  <a:prstClr val="black"/>
                </a:solidFill>
              </a:rPr>
              <a:t>In reality, when you expect the sysadmin</a:t>
            </a:r>
          </a:p>
          <a:p>
            <a:r>
              <a:rPr lang="en-GB" sz="2400" dirty="0">
                <a:solidFill>
                  <a:prstClr val="black"/>
                </a:solidFill>
              </a:rPr>
              <a:t>To support each transition, including rollback,</a:t>
            </a:r>
          </a:p>
          <a:p>
            <a:r>
              <a:rPr lang="en-GB" sz="2400" dirty="0">
                <a:solidFill>
                  <a:prstClr val="black"/>
                </a:solidFill>
              </a:rPr>
              <a:t>of each state:</a:t>
            </a:r>
          </a:p>
          <a:p>
            <a:r>
              <a:rPr lang="en-GB" sz="2400" dirty="0">
                <a:solidFill>
                  <a:prstClr val="black"/>
                </a:solidFill>
              </a:rPr>
              <a:t>The number of transitions is </a:t>
            </a:r>
            <a:r>
              <a:rPr lang="en-GB" sz="2400" b="1" dirty="0">
                <a:solidFill>
                  <a:srgbClr val="339FD9"/>
                </a:solidFill>
              </a:rPr>
              <a:t>y = (x*(x-1))</a:t>
            </a:r>
          </a:p>
          <a:p>
            <a:endParaRPr lang="en-GB" sz="2400" dirty="0">
              <a:solidFill>
                <a:prstClr val="black"/>
              </a:solidFill>
            </a:endParaRPr>
          </a:p>
        </p:txBody>
      </p:sp>
      <p:graphicFrame>
        <p:nvGraphicFramePr>
          <p:cNvPr id="10" name="Chart 9"/>
          <p:cNvGraphicFramePr/>
          <p:nvPr>
            <p:extLst/>
          </p:nvPr>
        </p:nvGraphicFramePr>
        <p:xfrm>
          <a:off x="6737684" y="2566165"/>
          <a:ext cx="5586663" cy="423734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1992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nodeType="clickEffect">
                                  <p:stCondLst>
                                    <p:cond delay="0"/>
                                  </p:stCondLst>
                                  <p:childTnLst>
                                    <p:anim calcmode="lin" valueType="num">
                                      <p:cBhvr additive="base">
                                        <p:cTn id="16" dur="500"/>
                                        <p:tgtEl>
                                          <p:spTgt spid="1026"/>
                                        </p:tgtEl>
                                        <p:attrNameLst>
                                          <p:attrName>ppt_x</p:attrName>
                                        </p:attrNameLst>
                                      </p:cBhvr>
                                      <p:tavLst>
                                        <p:tav tm="0">
                                          <p:val>
                                            <p:strVal val="ppt_x"/>
                                          </p:val>
                                        </p:tav>
                                        <p:tav tm="100000">
                                          <p:val>
                                            <p:strVal val="1+ppt_w/2"/>
                                          </p:val>
                                        </p:tav>
                                      </p:tavLst>
                                    </p:anim>
                                    <p:anim calcmode="lin" valueType="num">
                                      <p:cBhvr additive="base">
                                        <p:cTn id="17" dur="500"/>
                                        <p:tgtEl>
                                          <p:spTgt spid="1026"/>
                                        </p:tgtEl>
                                        <p:attrNameLst>
                                          <p:attrName>ppt_y</p:attrName>
                                        </p:attrNameLst>
                                      </p:cBhvr>
                                      <p:tavLst>
                                        <p:tav tm="0">
                                          <p:val>
                                            <p:strVal val="ppt_y"/>
                                          </p:val>
                                        </p:tav>
                                        <p:tav tm="100000">
                                          <p:val>
                                            <p:strVal val="ppt_y"/>
                                          </p:val>
                                        </p:tav>
                                      </p:tavLst>
                                    </p:anim>
                                    <p:set>
                                      <p:cBhvr>
                                        <p:cTn id="18" dur="1" fill="hold">
                                          <p:stCondLst>
                                            <p:cond delay="499"/>
                                          </p:stCondLst>
                                        </p:cTn>
                                        <p:tgtEl>
                                          <p:spTgt spid="1026"/>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5" grpId="0"/>
      <p:bldP spid="22" grpId="0"/>
      <p:bldGraphic spid="10" grpId="0">
        <p:bldAsOne/>
      </p:bldGraphic>
      <p:bldGraphic spid="10" grpId="1">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Aim for immutability</a:t>
            </a:r>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3071" y="1360748"/>
            <a:ext cx="7858372" cy="461665"/>
          </a:xfrm>
          <a:prstGeom prst="rect">
            <a:avLst/>
          </a:prstGeom>
          <a:noFill/>
        </p:spPr>
        <p:txBody>
          <a:bodyPr wrap="square" rtlCol="0">
            <a:spAutoFit/>
          </a:bodyPr>
          <a:lstStyle/>
          <a:p>
            <a:pPr algn="ctr"/>
            <a:r>
              <a:rPr lang="en-GB" sz="2400" b="1" dirty="0">
                <a:solidFill>
                  <a:prstClr val="black"/>
                </a:solidFill>
              </a:rPr>
              <a:t>Mathematical Thinking and problem solving</a:t>
            </a:r>
            <a:endParaRPr lang="en-GB" b="1" dirty="0">
              <a:solidFill>
                <a:prstClr val="black"/>
              </a:solidFill>
            </a:endParaRPr>
          </a:p>
        </p:txBody>
      </p:sp>
      <p:sp>
        <p:nvSpPr>
          <p:cNvPr id="3" name="Flowchart: Connector 2"/>
          <p:cNvSpPr/>
          <p:nvPr/>
        </p:nvSpPr>
        <p:spPr>
          <a:xfrm>
            <a:off x="233530" y="3371107"/>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solidFill>
                  <a:prstClr val="white"/>
                </a:solidFill>
              </a:rPr>
              <a:t>A</a:t>
            </a:r>
          </a:p>
        </p:txBody>
      </p:sp>
      <p:sp>
        <p:nvSpPr>
          <p:cNvPr id="20" name="Flowchart: Connector 19"/>
          <p:cNvSpPr/>
          <p:nvPr/>
        </p:nvSpPr>
        <p:spPr>
          <a:xfrm>
            <a:off x="2356483" y="3343746"/>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sz="3600" b="1" dirty="0">
              <a:solidFill>
                <a:prstClr val="white"/>
              </a:solidFill>
            </a:endParaRPr>
          </a:p>
        </p:txBody>
      </p:sp>
      <p:sp>
        <p:nvSpPr>
          <p:cNvPr id="21" name="Flowchart: Connector 20"/>
          <p:cNvSpPr/>
          <p:nvPr/>
        </p:nvSpPr>
        <p:spPr>
          <a:xfrm>
            <a:off x="5699900" y="2331198"/>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sz="3600" b="1" dirty="0">
              <a:solidFill>
                <a:prstClr val="white"/>
              </a:solidFill>
            </a:endParaRPr>
          </a:p>
        </p:txBody>
      </p:sp>
      <p:sp>
        <p:nvSpPr>
          <p:cNvPr id="22" name="Flowchart: Connector 21"/>
          <p:cNvSpPr/>
          <p:nvPr/>
        </p:nvSpPr>
        <p:spPr>
          <a:xfrm>
            <a:off x="8903039" y="2970651"/>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sz="3600" dirty="0">
              <a:solidFill>
                <a:prstClr val="white"/>
              </a:solidFill>
            </a:endParaRPr>
          </a:p>
        </p:txBody>
      </p:sp>
      <p:cxnSp>
        <p:nvCxnSpPr>
          <p:cNvPr id="9" name="Curved Connector 8"/>
          <p:cNvCxnSpPr>
            <a:stCxn id="3" idx="7"/>
            <a:endCxn id="20" idx="1"/>
          </p:cNvCxnSpPr>
          <p:nvPr/>
        </p:nvCxnSpPr>
        <p:spPr>
          <a:xfrm rot="5400000" flipH="1" flipV="1">
            <a:off x="1756573" y="2771198"/>
            <a:ext cx="27361" cy="1450853"/>
          </a:xfrm>
          <a:prstGeom prst="curvedConnector3">
            <a:avLst>
              <a:gd name="adj1" fmla="val 388875"/>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Curved Connector 22"/>
          <p:cNvCxnSpPr>
            <a:stCxn id="20" idx="0"/>
            <a:endCxn id="21" idx="2"/>
          </p:cNvCxnSpPr>
          <p:nvPr/>
        </p:nvCxnSpPr>
        <p:spPr>
          <a:xfrm rot="5400000" flipH="1" flipV="1">
            <a:off x="3997165" y="1641011"/>
            <a:ext cx="537301" cy="2868170"/>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Curved Connector 23"/>
          <p:cNvCxnSpPr>
            <a:stCxn id="21" idx="6"/>
            <a:endCxn id="22" idx="1"/>
          </p:cNvCxnSpPr>
          <p:nvPr/>
        </p:nvCxnSpPr>
        <p:spPr>
          <a:xfrm>
            <a:off x="6650394" y="2806445"/>
            <a:ext cx="2391842" cy="303403"/>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sp>
        <p:nvSpPr>
          <p:cNvPr id="32" name="Flowchart: Connector 31"/>
          <p:cNvSpPr/>
          <p:nvPr/>
        </p:nvSpPr>
        <p:spPr>
          <a:xfrm>
            <a:off x="10474520" y="5272695"/>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solidFill>
                  <a:prstClr val="white"/>
                </a:solidFill>
              </a:rPr>
              <a:t>F</a:t>
            </a:r>
          </a:p>
        </p:txBody>
      </p:sp>
      <p:cxnSp>
        <p:nvCxnSpPr>
          <p:cNvPr id="33" name="Curved Connector 32"/>
          <p:cNvCxnSpPr>
            <a:stCxn id="22" idx="6"/>
            <a:endCxn id="32" idx="1"/>
          </p:cNvCxnSpPr>
          <p:nvPr/>
        </p:nvCxnSpPr>
        <p:spPr>
          <a:xfrm>
            <a:off x="9853533" y="3445898"/>
            <a:ext cx="760184" cy="1965994"/>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sp>
        <p:nvSpPr>
          <p:cNvPr id="111" name="Flowchart: Connector 110"/>
          <p:cNvSpPr/>
          <p:nvPr/>
        </p:nvSpPr>
        <p:spPr>
          <a:xfrm>
            <a:off x="4056035" y="4936645"/>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solidFill>
                  <a:prstClr val="white"/>
                </a:solidFill>
              </a:rPr>
              <a:t>E</a:t>
            </a:r>
          </a:p>
        </p:txBody>
      </p:sp>
      <p:cxnSp>
        <p:nvCxnSpPr>
          <p:cNvPr id="112" name="Curved Connector 111"/>
          <p:cNvCxnSpPr>
            <a:stCxn id="20" idx="6"/>
            <a:endCxn id="111" idx="0"/>
          </p:cNvCxnSpPr>
          <p:nvPr/>
        </p:nvCxnSpPr>
        <p:spPr>
          <a:xfrm>
            <a:off x="3306977" y="3818993"/>
            <a:ext cx="1224305" cy="1117652"/>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1147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Transitional state</a:t>
            </a:r>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3071" y="1360748"/>
            <a:ext cx="7858372" cy="461665"/>
          </a:xfrm>
          <a:prstGeom prst="rect">
            <a:avLst/>
          </a:prstGeom>
          <a:noFill/>
        </p:spPr>
        <p:txBody>
          <a:bodyPr wrap="square" rtlCol="0">
            <a:spAutoFit/>
          </a:bodyPr>
          <a:lstStyle/>
          <a:p>
            <a:pPr algn="ctr"/>
            <a:r>
              <a:rPr lang="en-GB" sz="2400" b="1" dirty="0"/>
              <a:t>A custom template or image is not a starting point</a:t>
            </a:r>
            <a:endParaRPr lang="en-GB" b="1" dirty="0"/>
          </a:p>
        </p:txBody>
      </p:sp>
      <p:sp>
        <p:nvSpPr>
          <p:cNvPr id="3" name="Flowchart: Connector 2"/>
          <p:cNvSpPr/>
          <p:nvPr/>
        </p:nvSpPr>
        <p:spPr>
          <a:xfrm>
            <a:off x="3545407" y="3569981"/>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sz="3600" b="1" dirty="0"/>
          </a:p>
        </p:txBody>
      </p:sp>
      <p:sp>
        <p:nvSpPr>
          <p:cNvPr id="20" name="Flowchart: Connector 19"/>
          <p:cNvSpPr/>
          <p:nvPr/>
        </p:nvSpPr>
        <p:spPr>
          <a:xfrm>
            <a:off x="5668360" y="3542620"/>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X</a:t>
            </a:r>
          </a:p>
        </p:txBody>
      </p:sp>
      <p:sp>
        <p:nvSpPr>
          <p:cNvPr id="21" name="Flowchart: Connector 20"/>
          <p:cNvSpPr/>
          <p:nvPr/>
        </p:nvSpPr>
        <p:spPr>
          <a:xfrm>
            <a:off x="9011777" y="2530072"/>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sz="3600" b="1" dirty="0"/>
          </a:p>
        </p:txBody>
      </p:sp>
      <p:cxnSp>
        <p:nvCxnSpPr>
          <p:cNvPr id="9" name="Curved Connector 8"/>
          <p:cNvCxnSpPr>
            <a:stCxn id="3" idx="7"/>
            <a:endCxn id="20" idx="1"/>
          </p:cNvCxnSpPr>
          <p:nvPr/>
        </p:nvCxnSpPr>
        <p:spPr>
          <a:xfrm rot="5400000" flipH="1" flipV="1">
            <a:off x="5068450" y="2970072"/>
            <a:ext cx="27361" cy="1450853"/>
          </a:xfrm>
          <a:prstGeom prst="curvedConnector3">
            <a:avLst>
              <a:gd name="adj1" fmla="val 388875"/>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Curved Connector 22"/>
          <p:cNvCxnSpPr>
            <a:stCxn id="20" idx="0"/>
            <a:endCxn id="21" idx="2"/>
          </p:cNvCxnSpPr>
          <p:nvPr/>
        </p:nvCxnSpPr>
        <p:spPr>
          <a:xfrm rot="5400000" flipH="1" flipV="1">
            <a:off x="7309042" y="1839885"/>
            <a:ext cx="537301" cy="2868170"/>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36" name="Curved Connector 35"/>
          <p:cNvCxnSpPr>
            <a:stCxn id="21" idx="3"/>
            <a:endCxn id="20" idx="7"/>
          </p:cNvCxnSpPr>
          <p:nvPr/>
        </p:nvCxnSpPr>
        <p:spPr>
          <a:xfrm rot="5400000">
            <a:off x="7645092" y="2175935"/>
            <a:ext cx="340448" cy="2671317"/>
          </a:xfrm>
          <a:prstGeom prst="curvedConnector3">
            <a:avLst>
              <a:gd name="adj1" fmla="val 50000"/>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cxnSp>
        <p:nvCxnSpPr>
          <p:cNvPr id="37" name="Curved Connector 36"/>
          <p:cNvCxnSpPr>
            <a:stCxn id="20" idx="3"/>
            <a:endCxn id="3" idx="5"/>
          </p:cNvCxnSpPr>
          <p:nvPr/>
        </p:nvCxnSpPr>
        <p:spPr>
          <a:xfrm rot="5400000">
            <a:off x="5068451" y="3642171"/>
            <a:ext cx="27361" cy="1450853"/>
          </a:xfrm>
          <a:prstGeom prst="curvedConnector3">
            <a:avLst>
              <a:gd name="adj1" fmla="val 608742"/>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sp>
        <p:nvSpPr>
          <p:cNvPr id="111" name="Flowchart: Connector 110"/>
          <p:cNvSpPr/>
          <p:nvPr/>
        </p:nvSpPr>
        <p:spPr>
          <a:xfrm>
            <a:off x="7768148" y="5544593"/>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sz="3600" b="1" dirty="0"/>
          </a:p>
        </p:txBody>
      </p:sp>
      <p:cxnSp>
        <p:nvCxnSpPr>
          <p:cNvPr id="112" name="Curved Connector 111"/>
          <p:cNvCxnSpPr>
            <a:stCxn id="20" idx="6"/>
            <a:endCxn id="111" idx="1"/>
          </p:cNvCxnSpPr>
          <p:nvPr/>
        </p:nvCxnSpPr>
        <p:spPr>
          <a:xfrm>
            <a:off x="6618854" y="4017867"/>
            <a:ext cx="1288491" cy="1665923"/>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127" name="Curved Connector 126"/>
          <p:cNvCxnSpPr>
            <a:stCxn id="111" idx="2"/>
            <a:endCxn id="20" idx="4"/>
          </p:cNvCxnSpPr>
          <p:nvPr/>
        </p:nvCxnSpPr>
        <p:spPr>
          <a:xfrm rot="10800000">
            <a:off x="6143608" y="4493114"/>
            <a:ext cx="1624541" cy="1526726"/>
          </a:xfrm>
          <a:prstGeom prst="curvedConnector2">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sp>
        <p:nvSpPr>
          <p:cNvPr id="25" name="Flowchart: Connector 24"/>
          <p:cNvSpPr/>
          <p:nvPr/>
        </p:nvSpPr>
        <p:spPr>
          <a:xfrm>
            <a:off x="1036448" y="3527773"/>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sz="3600" b="1" dirty="0"/>
          </a:p>
        </p:txBody>
      </p:sp>
      <p:cxnSp>
        <p:nvCxnSpPr>
          <p:cNvPr id="26" name="Curved Connector 25"/>
          <p:cNvCxnSpPr>
            <a:stCxn id="25" idx="7"/>
            <a:endCxn id="3" idx="1"/>
          </p:cNvCxnSpPr>
          <p:nvPr/>
        </p:nvCxnSpPr>
        <p:spPr>
          <a:xfrm rot="16200000" flipH="1">
            <a:off x="2745070" y="2769645"/>
            <a:ext cx="42208" cy="1836859"/>
          </a:xfrm>
          <a:prstGeom prst="curvedConnector3">
            <a:avLst>
              <a:gd name="adj1" fmla="val -443812"/>
            </a:avLst>
          </a:prstGeom>
          <a:ln w="57150">
            <a:tailEnd type="triangle"/>
          </a:ln>
        </p:spPr>
        <p:style>
          <a:lnRef idx="1">
            <a:schemeClr val="dk1"/>
          </a:lnRef>
          <a:fillRef idx="0">
            <a:schemeClr val="dk1"/>
          </a:fillRef>
          <a:effectRef idx="0">
            <a:schemeClr val="dk1"/>
          </a:effectRef>
          <a:fontRef idx="minor">
            <a:schemeClr val="tx1"/>
          </a:fontRef>
        </p:style>
      </p:cxnSp>
      <p:cxnSp>
        <p:nvCxnSpPr>
          <p:cNvPr id="27" name="Curved Connector 26"/>
          <p:cNvCxnSpPr>
            <a:stCxn id="3" idx="3"/>
            <a:endCxn id="25" idx="5"/>
          </p:cNvCxnSpPr>
          <p:nvPr/>
        </p:nvCxnSpPr>
        <p:spPr>
          <a:xfrm rot="5400000" flipH="1">
            <a:off x="2745071" y="3441745"/>
            <a:ext cx="42208" cy="1836859"/>
          </a:xfrm>
          <a:prstGeom prst="curvedConnector3">
            <a:avLst>
              <a:gd name="adj1" fmla="val -415310"/>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6788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54000">
              <a:srgbClr val="FCBB1D"/>
            </a:gs>
            <a:gs pos="97000">
              <a:srgbClr val="FCBB1D">
                <a:lumMod val="84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Better: The Cattle</a:t>
            </a:r>
          </a:p>
        </p:txBody>
      </p:sp>
      <p:pic>
        <p:nvPicPr>
          <p:cNvPr id="4" name="Picture 2" descr="http://winops.org/im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541985" y="2286000"/>
            <a:ext cx="5702685" cy="3722845"/>
            <a:chOff x="541985" y="2286000"/>
            <a:chExt cx="5702685" cy="3140241"/>
          </a:xfrm>
        </p:grpSpPr>
        <p:sp>
          <p:nvSpPr>
            <p:cNvPr id="13" name="Content Placeholder 2"/>
            <p:cNvSpPr txBox="1">
              <a:spLocks/>
            </p:cNvSpPr>
            <p:nvPr/>
          </p:nvSpPr>
          <p:spPr>
            <a:xfrm>
              <a:off x="541985" y="2823865"/>
              <a:ext cx="5702685" cy="2602376"/>
            </a:xfrm>
            <a:prstGeom prst="rect">
              <a:avLst/>
            </a:prstGeom>
            <a:effectLst>
              <a:outerShdw blurRad="50800" dir="14400000">
                <a:srgbClr val="000000">
                  <a:alpha val="40000"/>
                </a:srgbClr>
              </a:outerShdw>
            </a:effectLst>
          </p:spPr>
          <p:txBody>
            <a:bodyPr vert="horz" lIns="91440" tIns="45720" rIns="91440" bIns="45720" rtlCol="0" anchor="t">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dirty="0"/>
                <a:t>Provide a catalogue of service</a:t>
              </a:r>
            </a:p>
            <a:p>
              <a:endParaRPr lang="en-GB" dirty="0"/>
            </a:p>
            <a:p>
              <a:r>
                <a:rPr lang="en-GB" dirty="0"/>
                <a:t>High </a:t>
              </a:r>
              <a:r>
                <a:rPr lang="en-GB" b="1" dirty="0"/>
                <a:t>MTBF</a:t>
              </a:r>
              <a:r>
                <a:rPr lang="en-GB" dirty="0"/>
                <a:t> and low </a:t>
              </a:r>
              <a:r>
                <a:rPr lang="en-GB" b="1" dirty="0"/>
                <a:t>MTTR</a:t>
              </a:r>
              <a:r>
                <a:rPr lang="en-GB" dirty="0"/>
                <a:t>, it WILL die anyway…</a:t>
              </a:r>
            </a:p>
            <a:p>
              <a:pPr marL="0" indent="0">
                <a:buNone/>
              </a:pPr>
              <a:r>
                <a:rPr lang="en-GB" dirty="0"/>
                <a:t>	quick recovery, not avoid failure</a:t>
              </a:r>
            </a:p>
            <a:p>
              <a:endParaRPr lang="en-GB" b="1" dirty="0"/>
            </a:p>
            <a:p>
              <a:r>
                <a:rPr lang="en-GB" dirty="0"/>
                <a:t>Minimum unexpected down time</a:t>
              </a:r>
            </a:p>
            <a:p>
              <a:pPr marL="457200" lvl="1" indent="0">
                <a:buNone/>
              </a:pPr>
              <a:r>
                <a:rPr lang="en-GB" sz="1700" dirty="0"/>
                <a:t>Not because of human error</a:t>
              </a:r>
              <a:endParaRPr lang="en-GB" dirty="0"/>
            </a:p>
            <a:p>
              <a:r>
                <a:rPr lang="en-GB" dirty="0"/>
                <a:t>Down time of a server </a:t>
              </a:r>
              <a:r>
                <a:rPr lang="en-GB" sz="2800" b="1" dirty="0"/>
                <a:t>≠ </a:t>
              </a:r>
              <a:r>
                <a:rPr lang="en-GB" dirty="0"/>
                <a:t>down time of service</a:t>
              </a:r>
            </a:p>
          </p:txBody>
        </p:sp>
        <p:sp>
          <p:nvSpPr>
            <p:cNvPr id="14" name="TextBox 13"/>
            <p:cNvSpPr txBox="1"/>
            <p:nvPr/>
          </p:nvSpPr>
          <p:spPr>
            <a:xfrm>
              <a:off x="810000" y="2286000"/>
              <a:ext cx="3942474" cy="461665"/>
            </a:xfrm>
            <a:prstGeom prst="rect">
              <a:avLst/>
            </a:prstGeom>
            <a:noFill/>
          </p:spPr>
          <p:txBody>
            <a:bodyPr wrap="square" rtlCol="0">
              <a:spAutoFit/>
            </a:bodyPr>
            <a:lstStyle/>
            <a:p>
              <a:pPr algn="ctr"/>
              <a:r>
                <a:rPr lang="en-GB" sz="2400" b="1" dirty="0"/>
                <a:t>What mindset?</a:t>
              </a:r>
              <a:endParaRPr lang="en-GB" b="1" dirty="0"/>
            </a:p>
          </p:txBody>
        </p:sp>
      </p:grpSp>
      <p:grpSp>
        <p:nvGrpSpPr>
          <p:cNvPr id="15" name="Group 14"/>
          <p:cNvGrpSpPr/>
          <p:nvPr/>
        </p:nvGrpSpPr>
        <p:grpSpPr>
          <a:xfrm>
            <a:off x="6095999" y="2362200"/>
            <a:ext cx="5285998" cy="3646645"/>
            <a:chOff x="6095999" y="2362200"/>
            <a:chExt cx="5285998" cy="3064041"/>
          </a:xfrm>
        </p:grpSpPr>
        <p:sp>
          <p:nvSpPr>
            <p:cNvPr id="16" name="Content Placeholder 2"/>
            <p:cNvSpPr txBox="1">
              <a:spLocks/>
            </p:cNvSpPr>
            <p:nvPr/>
          </p:nvSpPr>
          <p:spPr>
            <a:xfrm>
              <a:off x="6244670" y="2750107"/>
              <a:ext cx="5137327" cy="2676134"/>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b="1" dirty="0"/>
                <a:t>Policy Driven Infrastructure - </a:t>
              </a:r>
              <a:r>
                <a:rPr lang="en-GB" b="1" dirty="0" err="1"/>
                <a:t>IaC</a:t>
              </a:r>
              <a:endParaRPr lang="en-GB" b="1" dirty="0"/>
            </a:p>
            <a:p>
              <a:r>
                <a:rPr lang="en-GB" dirty="0"/>
                <a:t>Versioning traces changes to policy</a:t>
              </a:r>
            </a:p>
            <a:p>
              <a:r>
                <a:rPr lang="en-GB" dirty="0"/>
                <a:t>Catch problem early</a:t>
              </a:r>
            </a:p>
            <a:p>
              <a:r>
                <a:rPr lang="en-GB" dirty="0"/>
                <a:t>Test thoroughly, and all its dependents</a:t>
              </a:r>
            </a:p>
            <a:p>
              <a:r>
                <a:rPr lang="en-GB" dirty="0"/>
                <a:t>Does it add the expected value?</a:t>
              </a:r>
            </a:p>
            <a:p>
              <a:r>
                <a:rPr lang="en-GB" dirty="0"/>
                <a:t>Does it work </a:t>
              </a:r>
              <a:r>
                <a:rPr lang="en-GB" b="1" dirty="0"/>
                <a:t>without causing an outage?</a:t>
              </a:r>
            </a:p>
            <a:p>
              <a:r>
                <a:rPr lang="en-GB" dirty="0"/>
                <a:t>How do I keep it consistent over time?</a:t>
              </a:r>
            </a:p>
          </p:txBody>
        </p:sp>
        <p:sp>
          <p:nvSpPr>
            <p:cNvPr id="17" name="TextBox 16"/>
            <p:cNvSpPr txBox="1"/>
            <p:nvPr/>
          </p:nvSpPr>
          <p:spPr>
            <a:xfrm>
              <a:off x="6095999" y="2362200"/>
              <a:ext cx="3942474" cy="387907"/>
            </a:xfrm>
            <a:prstGeom prst="rect">
              <a:avLst/>
            </a:prstGeom>
            <a:noFill/>
          </p:spPr>
          <p:txBody>
            <a:bodyPr wrap="square" rtlCol="0">
              <a:spAutoFit/>
            </a:bodyPr>
            <a:lstStyle/>
            <a:p>
              <a:pPr algn="ctr"/>
              <a:r>
                <a:rPr lang="en-GB" sz="2400" b="1" dirty="0"/>
                <a:t>In the trenches?</a:t>
              </a:r>
              <a:endParaRPr lang="en-GB" b="1" dirty="0"/>
            </a:p>
          </p:txBody>
        </p:sp>
      </p:grpSp>
      <p:sp>
        <p:nvSpPr>
          <p:cNvPr id="18" name="TextBox 17"/>
          <p:cNvSpPr txBox="1"/>
          <p:nvPr/>
        </p:nvSpPr>
        <p:spPr>
          <a:xfrm>
            <a:off x="3486642" y="6008845"/>
            <a:ext cx="5516056" cy="461665"/>
          </a:xfrm>
          <a:prstGeom prst="rect">
            <a:avLst/>
          </a:prstGeom>
          <a:noFill/>
        </p:spPr>
        <p:txBody>
          <a:bodyPr wrap="square" rtlCol="0">
            <a:spAutoFit/>
          </a:bodyPr>
          <a:lstStyle/>
          <a:p>
            <a:r>
              <a:rPr lang="en-GB" sz="2400" b="1" dirty="0">
                <a:hlinkClick r:id="rId5"/>
              </a:rPr>
              <a:t>YES! The Release Pipeline Model!</a:t>
            </a:r>
            <a:endParaRPr lang="en-GB" b="1" dirty="0"/>
          </a:p>
        </p:txBody>
      </p:sp>
      <p:pic>
        <p:nvPicPr>
          <p:cNvPr id="5" name="Picture 4"/>
          <p:cNvPicPr>
            <a:picLocks noChangeAspect="1"/>
          </p:cNvPicPr>
          <p:nvPr/>
        </p:nvPicPr>
        <p:blipFill rotWithShape="1">
          <a:blip r:embed="rId6"/>
          <a:srcRect b="23175"/>
          <a:stretch/>
        </p:blipFill>
        <p:spPr>
          <a:xfrm>
            <a:off x="6004297" y="134935"/>
            <a:ext cx="4395136" cy="1754984"/>
          </a:xfrm>
          <a:prstGeom prst="rect">
            <a:avLst/>
          </a:prstGeom>
        </p:spPr>
      </p:pic>
    </p:spTree>
    <p:extLst>
      <p:ext uri="{BB962C8B-B14F-4D97-AF65-F5344CB8AC3E}">
        <p14:creationId xmlns:p14="http://schemas.microsoft.com/office/powerpoint/2010/main" val="4247788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54000">
              <a:srgbClr val="FCBB1D"/>
            </a:gs>
            <a:gs pos="97000">
              <a:srgbClr val="FCBB1D">
                <a:lumMod val="84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does this work?</a:t>
            </a:r>
          </a:p>
        </p:txBody>
      </p:sp>
      <p:pic>
        <p:nvPicPr>
          <p:cNvPr id="4" name="Picture 2" descr="http://winops.org/im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445732" y="2190739"/>
            <a:ext cx="10527068" cy="3006903"/>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dirty="0"/>
              <a:t>You know what you are expecting: The policy</a:t>
            </a:r>
          </a:p>
          <a:p>
            <a:endParaRPr lang="en-GB" dirty="0"/>
          </a:p>
          <a:p>
            <a:r>
              <a:rPr lang="en-GB" dirty="0"/>
              <a:t>You know what as changed, by whom, and hopefully why: The versioning</a:t>
            </a:r>
          </a:p>
          <a:p>
            <a:endParaRPr lang="en-GB" dirty="0"/>
          </a:p>
          <a:p>
            <a:r>
              <a:rPr lang="en-GB" dirty="0"/>
              <a:t>You know they work: The tests</a:t>
            </a:r>
          </a:p>
          <a:p>
            <a:endParaRPr lang="en-GB" b="1" dirty="0"/>
          </a:p>
          <a:p>
            <a:r>
              <a:rPr lang="en-GB" dirty="0"/>
              <a:t>You know they’re delivered: The operational validation</a:t>
            </a:r>
          </a:p>
        </p:txBody>
      </p:sp>
      <p:sp>
        <p:nvSpPr>
          <p:cNvPr id="11" name="TextBox 10"/>
          <p:cNvSpPr txBox="1"/>
          <p:nvPr/>
        </p:nvSpPr>
        <p:spPr>
          <a:xfrm>
            <a:off x="1636294" y="5486400"/>
            <a:ext cx="9228222" cy="1200329"/>
          </a:xfrm>
          <a:prstGeom prst="rect">
            <a:avLst/>
          </a:prstGeom>
          <a:noFill/>
        </p:spPr>
        <p:txBody>
          <a:bodyPr wrap="square" rtlCol="0">
            <a:spAutoFit/>
          </a:bodyPr>
          <a:lstStyle/>
          <a:p>
            <a:r>
              <a:rPr lang="en-GB" sz="2400" b="1" dirty="0"/>
              <a:t>If it does not work after release:</a:t>
            </a:r>
          </a:p>
          <a:p>
            <a:pPr marL="342900" indent="-342900">
              <a:buFontTx/>
              <a:buChar char="-"/>
            </a:pPr>
            <a:r>
              <a:rPr lang="en-GB" sz="2400" b="1" dirty="0"/>
              <a:t>Rollback the policy if necessary</a:t>
            </a:r>
          </a:p>
          <a:p>
            <a:pPr marL="342900" indent="-342900">
              <a:buFontTx/>
              <a:buChar char="-"/>
            </a:pPr>
            <a:r>
              <a:rPr lang="en-GB" sz="2400" b="1" dirty="0"/>
              <a:t>Catch (in test/Validation) and it will never happen again</a:t>
            </a:r>
            <a:endParaRPr lang="en-GB" b="1" dirty="0"/>
          </a:p>
        </p:txBody>
      </p:sp>
    </p:spTree>
    <p:extLst>
      <p:ext uri="{BB962C8B-B14F-4D97-AF65-F5344CB8AC3E}">
        <p14:creationId xmlns:p14="http://schemas.microsoft.com/office/powerpoint/2010/main" val="13935411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62000">
              <a:schemeClr val="accent3">
                <a:lumMod val="95000"/>
                <a:lumOff val="5000"/>
              </a:schemeClr>
            </a:gs>
            <a:gs pos="100000">
              <a:schemeClr val="accent3">
                <a:lumMod val="6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Best: The Chickens</a:t>
            </a:r>
          </a:p>
        </p:txBody>
      </p:sp>
      <p:sp>
        <p:nvSpPr>
          <p:cNvPr id="3" name="Content Placeholder 2"/>
          <p:cNvSpPr>
            <a:spLocks noGrp="1"/>
          </p:cNvSpPr>
          <p:nvPr>
            <p:ph idx="1"/>
          </p:nvPr>
        </p:nvSpPr>
        <p:spPr>
          <a:xfrm>
            <a:off x="818712" y="2222287"/>
            <a:ext cx="10554574" cy="4021525"/>
          </a:xfrm>
        </p:spPr>
        <p:txBody>
          <a:bodyPr anchor="t">
            <a:normAutofit/>
          </a:bodyPr>
          <a:lstStyle/>
          <a:p>
            <a:r>
              <a:rPr lang="en-GB" sz="2400" dirty="0"/>
              <a:t>Short life expectancy</a:t>
            </a:r>
          </a:p>
          <a:p>
            <a:endParaRPr lang="en-GB" sz="2400" dirty="0"/>
          </a:p>
          <a:p>
            <a:r>
              <a:rPr lang="en-GB" sz="2400" dirty="0"/>
              <a:t>Small foot print per unit</a:t>
            </a:r>
          </a:p>
          <a:p>
            <a:endParaRPr lang="en-GB" sz="2400" dirty="0"/>
          </a:p>
          <a:p>
            <a:r>
              <a:rPr lang="en-GB" sz="2400" dirty="0"/>
              <a:t>Cheaper to replace than fix or change</a:t>
            </a:r>
          </a:p>
          <a:p>
            <a:endParaRPr lang="en-GB" sz="2400" dirty="0"/>
          </a:p>
          <a:p>
            <a:r>
              <a:rPr lang="en-GB" sz="2400" dirty="0"/>
              <a:t>Undifferentiated from similar species </a:t>
            </a:r>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3071" y="1360748"/>
            <a:ext cx="7858372" cy="461665"/>
          </a:xfrm>
          <a:prstGeom prst="rect">
            <a:avLst/>
          </a:prstGeom>
          <a:noFill/>
        </p:spPr>
        <p:txBody>
          <a:bodyPr wrap="square" rtlCol="0">
            <a:spAutoFit/>
          </a:bodyPr>
          <a:lstStyle/>
          <a:p>
            <a:pPr algn="ctr"/>
            <a:r>
              <a:rPr lang="en-GB" sz="2400" b="1" dirty="0"/>
              <a:t>The horrible but true analogy</a:t>
            </a:r>
            <a:endParaRPr lang="en-GB" b="1" dirty="0"/>
          </a:p>
        </p:txBody>
      </p:sp>
      <p:pic>
        <p:nvPicPr>
          <p:cNvPr id="7" name="Picture 6"/>
          <p:cNvPicPr>
            <a:picLocks noChangeAspect="1"/>
          </p:cNvPicPr>
          <p:nvPr/>
        </p:nvPicPr>
        <p:blipFill>
          <a:blip r:embed="rId4"/>
          <a:stretch>
            <a:fillRect/>
          </a:stretch>
        </p:blipFill>
        <p:spPr>
          <a:xfrm>
            <a:off x="7435516" y="1955771"/>
            <a:ext cx="4310815" cy="2883996"/>
          </a:xfrm>
          <a:prstGeom prst="rect">
            <a:avLst/>
          </a:prstGeom>
        </p:spPr>
      </p:pic>
    </p:spTree>
    <p:extLst>
      <p:ext uri="{BB962C8B-B14F-4D97-AF65-F5344CB8AC3E}">
        <p14:creationId xmlns:p14="http://schemas.microsoft.com/office/powerpoint/2010/main" val="1109411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62000">
              <a:schemeClr val="accent3">
                <a:lumMod val="95000"/>
                <a:lumOff val="5000"/>
              </a:schemeClr>
            </a:gs>
            <a:gs pos="100000">
              <a:schemeClr val="accent3">
                <a:lumMod val="6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*aiming* for immutability?</a:t>
            </a:r>
          </a:p>
        </p:txBody>
      </p:sp>
      <p:sp>
        <p:nvSpPr>
          <p:cNvPr id="3" name="Content Placeholder 2"/>
          <p:cNvSpPr>
            <a:spLocks noGrp="1"/>
          </p:cNvSpPr>
          <p:nvPr>
            <p:ph idx="1"/>
          </p:nvPr>
        </p:nvSpPr>
        <p:spPr>
          <a:xfrm>
            <a:off x="818712" y="2222287"/>
            <a:ext cx="10554574" cy="4021525"/>
          </a:xfrm>
        </p:spPr>
        <p:txBody>
          <a:bodyPr anchor="t">
            <a:normAutofit/>
          </a:bodyPr>
          <a:lstStyle/>
          <a:p>
            <a:r>
              <a:rPr lang="en-GB" sz="2000" dirty="0"/>
              <a:t>Big footprints slows transitions</a:t>
            </a:r>
          </a:p>
          <a:p>
            <a:pPr lvl="1"/>
            <a:r>
              <a:rPr lang="en-GB" sz="1800" dirty="0"/>
              <a:t>Say you have a 100GB image to roll out to 100 servers, it takes time to generate, distribute and roll out</a:t>
            </a:r>
          </a:p>
          <a:p>
            <a:r>
              <a:rPr lang="en-GB" sz="2000" dirty="0"/>
              <a:t>You have dependencies</a:t>
            </a:r>
          </a:p>
          <a:p>
            <a:pPr lvl="1"/>
            <a:r>
              <a:rPr lang="en-GB" sz="1800" dirty="0"/>
              <a:t>You have collocated roles on a server: one service can’t have down time</a:t>
            </a:r>
          </a:p>
          <a:p>
            <a:r>
              <a:rPr lang="en-GB" sz="2000" dirty="0"/>
              <a:t>Simple transitions cheaper because of footprints</a:t>
            </a:r>
          </a:p>
          <a:p>
            <a:pPr lvl="1"/>
            <a:r>
              <a:rPr lang="en-GB" sz="1800" dirty="0"/>
              <a:t>Adding Cores </a:t>
            </a:r>
          </a:p>
          <a:p>
            <a:pPr lvl="1"/>
            <a:r>
              <a:rPr lang="en-GB" sz="1800" dirty="0"/>
              <a:t>Adding RAM</a:t>
            </a:r>
          </a:p>
          <a:p>
            <a:pPr lvl="1"/>
            <a:r>
              <a:rPr lang="en-GB" sz="1800" dirty="0"/>
              <a:t>Offline patching of an image</a:t>
            </a:r>
          </a:p>
          <a:p>
            <a:endParaRPr lang="en-GB" sz="2000" dirty="0"/>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93495" y="6129161"/>
            <a:ext cx="8354954" cy="461665"/>
          </a:xfrm>
          <a:prstGeom prst="rect">
            <a:avLst/>
          </a:prstGeom>
          <a:noFill/>
        </p:spPr>
        <p:txBody>
          <a:bodyPr wrap="square" rtlCol="0">
            <a:spAutoFit/>
          </a:bodyPr>
          <a:lstStyle/>
          <a:p>
            <a:r>
              <a:rPr lang="en-GB" sz="2400" b="1" dirty="0">
                <a:solidFill>
                  <a:prstClr val="white"/>
                </a:solidFill>
              </a:rPr>
              <a:t>KEEP TRANSITIONS TO A MINIMUM, AND EXPLICIT</a:t>
            </a:r>
          </a:p>
        </p:txBody>
      </p:sp>
    </p:spTree>
    <p:extLst>
      <p:ext uri="{BB962C8B-B14F-4D97-AF65-F5344CB8AC3E}">
        <p14:creationId xmlns:p14="http://schemas.microsoft.com/office/powerpoint/2010/main" val="107860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8"/>
          <p:cNvSpPr>
            <a:spLocks noGrp="1"/>
          </p:cNvSpPr>
          <p:nvPr>
            <p:ph type="title" orient="vert"/>
          </p:nvPr>
        </p:nvSpPr>
        <p:spPr>
          <a:xfrm>
            <a:off x="673450" y="2196187"/>
            <a:ext cx="3672048" cy="815461"/>
          </a:xfrm>
        </p:spPr>
        <p:txBody>
          <a:bodyPr vert="horz" anchor="t"/>
          <a:lstStyle/>
          <a:p>
            <a:r>
              <a:rPr lang="en-GB" sz="2400" dirty="0"/>
              <a:t>Gael Colas</a:t>
            </a:r>
            <a:br>
              <a:rPr lang="en-GB" sz="2400" dirty="0"/>
            </a:br>
            <a:r>
              <a:rPr lang="en-GB" sz="2000" i="1" dirty="0"/>
              <a:t>Cloud Automation Architect</a:t>
            </a:r>
          </a:p>
        </p:txBody>
      </p:sp>
      <p:sp>
        <p:nvSpPr>
          <p:cNvPr id="11" name="Text Placeholder 10"/>
          <p:cNvSpPr>
            <a:spLocks noGrp="1"/>
          </p:cNvSpPr>
          <p:nvPr>
            <p:ph type="body" orient="vert" idx="1"/>
          </p:nvPr>
        </p:nvSpPr>
        <p:spPr>
          <a:xfrm rot="16200000">
            <a:off x="1952502" y="1908803"/>
            <a:ext cx="2290987" cy="4784919"/>
          </a:xfrm>
        </p:spPr>
        <p:txBody>
          <a:bodyPr anchor="t">
            <a:noAutofit/>
          </a:bodyPr>
          <a:lstStyle/>
          <a:p>
            <a:r>
              <a:rPr lang="en-GB" sz="2800" dirty="0"/>
              <a:t>Operations</a:t>
            </a:r>
          </a:p>
          <a:p>
            <a:r>
              <a:rPr lang="en-GB" sz="2800" dirty="0"/>
              <a:t>Engineering</a:t>
            </a:r>
          </a:p>
          <a:p>
            <a:r>
              <a:rPr lang="en-GB" sz="2800" dirty="0"/>
              <a:t>Automation</a:t>
            </a:r>
          </a:p>
          <a:p>
            <a:r>
              <a:rPr lang="en-GB" sz="2800" dirty="0"/>
              <a:t>PaaS/IaaS Development</a:t>
            </a:r>
          </a:p>
        </p:txBody>
      </p:sp>
      <p:pic>
        <p:nvPicPr>
          <p:cNvPr id="12" name="Content Placeholder 11"/>
          <p:cNvPicPr>
            <a:picLocks noGrp="1" noChangeAspect="1"/>
          </p:cNvPicPr>
          <p:nvPr>
            <p:ph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455270" y="4692321"/>
            <a:ext cx="4762500" cy="2200275"/>
          </a:xfrm>
        </p:spPr>
      </p:pic>
      <p:sp>
        <p:nvSpPr>
          <p:cNvPr id="13" name="Rectangle 12"/>
          <p:cNvSpPr/>
          <p:nvPr/>
        </p:nvSpPr>
        <p:spPr>
          <a:xfrm>
            <a:off x="156227" y="5714629"/>
            <a:ext cx="134043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Apple Chancery" panose="03020702040506060504" pitchFamily="66" charset="0"/>
              </a:rPr>
              <a:t>Dev</a:t>
            </a:r>
          </a:p>
        </p:txBody>
      </p:sp>
      <p:sp>
        <p:nvSpPr>
          <p:cNvPr id="14" name="Rectangle 13"/>
          <p:cNvSpPr/>
          <p:nvPr/>
        </p:nvSpPr>
        <p:spPr>
          <a:xfrm>
            <a:off x="6285407" y="5714629"/>
            <a:ext cx="125066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Apple Chancery" panose="03020702040506060504" pitchFamily="66" charset="0"/>
              </a:rPr>
              <a:t>Ops</a:t>
            </a:r>
          </a:p>
        </p:txBody>
      </p:sp>
      <p:cxnSp>
        <p:nvCxnSpPr>
          <p:cNvPr id="16" name="Straight Arrow Connector 15"/>
          <p:cNvCxnSpPr/>
          <p:nvPr/>
        </p:nvCxnSpPr>
        <p:spPr>
          <a:xfrm>
            <a:off x="1455270" y="6176294"/>
            <a:ext cx="4914758"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536" y="525735"/>
            <a:ext cx="1477543" cy="1613932"/>
          </a:xfrm>
          <a:prstGeom prst="ellipse">
            <a:avLst/>
          </a:prstGeom>
          <a:ln w="63500" cap="rnd">
            <a:noFill/>
          </a:ln>
          <a:effectLst/>
          <a:scene3d>
            <a:camera prst="orthographicFront"/>
            <a:lightRig rig="contrasting" dir="t">
              <a:rot lat="0" lon="0" rev="3000000"/>
            </a:lightRig>
          </a:scene3d>
          <a:sp3d contourW="7620">
            <a:contourClr>
              <a:srgbClr val="333333"/>
            </a:contourClr>
          </a:sp3d>
        </p:spPr>
      </p:pic>
      <p:pic>
        <p:nvPicPr>
          <p:cNvPr id="19" name="Picture 2" descr="http://winops.org/img/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6232" y="941186"/>
            <a:ext cx="1743551" cy="174355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8025151" y="1065827"/>
            <a:ext cx="2103128" cy="2068024"/>
            <a:chOff x="8709697" y="569005"/>
            <a:chExt cx="2103128" cy="2068024"/>
          </a:xfrm>
        </p:grpSpPr>
        <p:pic>
          <p:nvPicPr>
            <p:cNvPr id="2052" name="Picture 4" descr="https://d1keuthy5s86c8.cloudfront.net/static/ems/upload/img/027bc890ada4e55724e824be53cb119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5927" y="569005"/>
              <a:ext cx="1540590" cy="15020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709697" y="2113809"/>
              <a:ext cx="2103128" cy="523220"/>
            </a:xfrm>
            <a:prstGeom prst="rect">
              <a:avLst/>
            </a:prstGeom>
            <a:noFill/>
          </p:spPr>
          <p:txBody>
            <a:bodyPr wrap="square" rtlCol="0">
              <a:spAutoFit/>
            </a:bodyPr>
            <a:lstStyle/>
            <a:p>
              <a:pPr algn="ctr"/>
              <a:r>
                <a:rPr lang="en-GB" sz="2800" b="1" dirty="0">
                  <a:solidFill>
                    <a:srgbClr val="1F3483"/>
                  </a:solidFill>
                </a:rPr>
                <a:t>PSCONF.EU</a:t>
              </a:r>
            </a:p>
          </p:txBody>
        </p:sp>
      </p:gr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68121" y="3858846"/>
            <a:ext cx="2032600" cy="1627553"/>
          </a:xfrm>
          <a:prstGeom prst="rect">
            <a:avLst/>
          </a:prstGeom>
          <a:effectLst>
            <a:glow rad="101600">
              <a:schemeClr val="tx2">
                <a:lumMod val="50000"/>
                <a:lumOff val="50000"/>
                <a:alpha val="60000"/>
              </a:schemeClr>
            </a:glow>
          </a:effectLst>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95117" y="3985336"/>
            <a:ext cx="1973004" cy="1432326"/>
          </a:xfrm>
          <a:prstGeom prst="rect">
            <a:avLst/>
          </a:prstGeom>
        </p:spPr>
      </p:pic>
      <p:sp>
        <p:nvSpPr>
          <p:cNvPr id="28" name="Title 8"/>
          <p:cNvSpPr txBox="1">
            <a:spLocks/>
          </p:cNvSpPr>
          <p:nvPr/>
        </p:nvSpPr>
        <p:spPr>
          <a:xfrm rot="16200000">
            <a:off x="9813770" y="-177777"/>
            <a:ext cx="508701" cy="1779635"/>
          </a:xfrm>
          <a:prstGeom prst="rect">
            <a:avLst/>
          </a:prstGeom>
          <a:effectLst>
            <a:outerShdw blurRad="50800" dir="14400000">
              <a:srgbClr val="000000">
                <a:alpha val="60000"/>
              </a:srgbClr>
            </a:outerShdw>
          </a:effectLst>
        </p:spPr>
        <p:txBody>
          <a:bodyPr vert="eaVert"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400" dirty="0"/>
              <a:t>My Ads</a:t>
            </a:r>
          </a:p>
        </p:txBody>
      </p:sp>
      <p:pic>
        <p:nvPicPr>
          <p:cNvPr id="2058" name="Picture 10" descr="https://image.freepik.com/free-icon/twitter-logo_318-40209.jpg">
            <a:hlinkClick r:id="rId9"/>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4223" y="978239"/>
            <a:ext cx="639690" cy="63969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8"/>
          <p:cNvSpPr txBox="1">
            <a:spLocks/>
          </p:cNvSpPr>
          <p:nvPr/>
        </p:nvSpPr>
        <p:spPr>
          <a:xfrm rot="16200000">
            <a:off x="5971106" y="-236398"/>
            <a:ext cx="493329" cy="2017596"/>
          </a:xfrm>
          <a:prstGeom prst="rect">
            <a:avLst/>
          </a:prstGeom>
          <a:effectLst>
            <a:outerShdw blurRad="50800" dir="14400000">
              <a:srgbClr val="000000">
                <a:alpha val="60000"/>
              </a:srgbClr>
            </a:outerShdw>
          </a:effectLst>
        </p:spPr>
        <p:txBody>
          <a:bodyPr vert="eaVert"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400" dirty="0"/>
              <a:t>@gaelcolas</a:t>
            </a:r>
          </a:p>
        </p:txBody>
      </p:sp>
      <p:pic>
        <p:nvPicPr>
          <p:cNvPr id="2060" name="Picture 12" descr="https://image.freepik.com/free-icon/wordpress-logo_318-40291.png">
            <a:hlinkClick r:id="rId11"/>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38494" y="969848"/>
            <a:ext cx="646974" cy="6469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s://assets-cdn.github.com/images/modules/logos_page/GitHub-Mark.png">
            <a:hlinkClick r:id="rId13"/>
          </p:cNvPr>
          <p:cNvPicPr>
            <a:picLocks noChangeAspect="1" noChangeArrowheads="1"/>
          </p:cNvPicPr>
          <p:nvPr/>
        </p:nvPicPr>
        <p:blipFill>
          <a:blip r:embed="rId14">
            <a:clrChange>
              <a:clrFrom>
                <a:srgbClr val="FFFFFF"/>
              </a:clrFrom>
              <a:clrTo>
                <a:srgbClr val="FFFFFF">
                  <a:alpha val="0"/>
                </a:srgbClr>
              </a:clrTo>
            </a:clrChange>
            <a:duotone>
              <a:prstClr val="black"/>
              <a:srgbClr val="00B0F0">
                <a:tint val="45000"/>
                <a:satMod val="400000"/>
              </a:srgbClr>
            </a:duotone>
            <a:extLst>
              <a:ext uri="{28A0092B-C50C-407E-A947-70E740481C1C}">
                <a14:useLocalDpi xmlns:a14="http://schemas.microsoft.com/office/drawing/2010/main" val="0"/>
              </a:ext>
            </a:extLst>
          </a:blip>
          <a:srcRect/>
          <a:stretch>
            <a:fillRect/>
          </a:stretch>
        </p:blipFill>
        <p:spPr bwMode="auto">
          <a:xfrm>
            <a:off x="6602287" y="850902"/>
            <a:ext cx="864276" cy="86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181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62000">
              <a:schemeClr val="accent3">
                <a:lumMod val="95000"/>
                <a:lumOff val="5000"/>
              </a:schemeClr>
            </a:gs>
            <a:gs pos="100000">
              <a:schemeClr val="accent3">
                <a:lumMod val="60000"/>
              </a:schemeClr>
            </a:gs>
          </a:gsLst>
          <a:lin ang="27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Chickens: Containers &amp; Nano Server</a:t>
            </a:r>
          </a:p>
        </p:txBody>
      </p:sp>
      <p:sp>
        <p:nvSpPr>
          <p:cNvPr id="3" name="Content Placeholder 2"/>
          <p:cNvSpPr>
            <a:spLocks noGrp="1"/>
          </p:cNvSpPr>
          <p:nvPr>
            <p:ph idx="1"/>
          </p:nvPr>
        </p:nvSpPr>
        <p:spPr>
          <a:xfrm>
            <a:off x="818712" y="2222287"/>
            <a:ext cx="10801788" cy="4431176"/>
          </a:xfrm>
        </p:spPr>
        <p:txBody>
          <a:bodyPr anchor="t">
            <a:normAutofit fontScale="92500" lnSpcReduction="20000"/>
          </a:bodyPr>
          <a:lstStyle/>
          <a:p>
            <a:r>
              <a:rPr lang="en-GB" sz="2400" dirty="0"/>
              <a:t>Small footprints</a:t>
            </a:r>
          </a:p>
          <a:p>
            <a:pPr lvl="1"/>
            <a:r>
              <a:rPr lang="en-GB" sz="2000" dirty="0"/>
              <a:t>Can change, test and distribute </a:t>
            </a:r>
            <a:r>
              <a:rPr lang="en-GB" sz="2000" b="1" dirty="0"/>
              <a:t>fast</a:t>
            </a:r>
          </a:p>
          <a:p>
            <a:pPr lvl="1"/>
            <a:r>
              <a:rPr lang="en-GB" sz="2000" dirty="0"/>
              <a:t>Shorten the iteration/feedback loop</a:t>
            </a:r>
          </a:p>
          <a:p>
            <a:pPr marL="457200" lvl="1" indent="0">
              <a:buNone/>
            </a:pPr>
            <a:endParaRPr lang="en-GB" sz="2000" b="1" dirty="0"/>
          </a:p>
          <a:p>
            <a:r>
              <a:rPr lang="en-GB" sz="2400" dirty="0"/>
              <a:t>Decoupled tasks</a:t>
            </a:r>
          </a:p>
          <a:p>
            <a:pPr lvl="1"/>
            <a:r>
              <a:rPr lang="en-GB" sz="2000" dirty="0" err="1"/>
              <a:t>microservices</a:t>
            </a:r>
            <a:r>
              <a:rPr lang="en-GB" sz="2000" dirty="0"/>
              <a:t> architecture</a:t>
            </a:r>
          </a:p>
          <a:p>
            <a:pPr lvl="1"/>
            <a:r>
              <a:rPr lang="en-GB" sz="2000" dirty="0"/>
              <a:t>Higher number of short-lived, small footprints systems</a:t>
            </a:r>
          </a:p>
          <a:p>
            <a:pPr lvl="1"/>
            <a:endParaRPr lang="en-GB" sz="2000" dirty="0"/>
          </a:p>
          <a:p>
            <a:r>
              <a:rPr lang="en-GB" sz="2200" dirty="0"/>
              <a:t>Immutable</a:t>
            </a:r>
          </a:p>
          <a:p>
            <a:pPr lvl="1"/>
            <a:r>
              <a:rPr lang="en-GB" sz="2000" dirty="0"/>
              <a:t>Container: The Transparent sealed box, for dedicated service</a:t>
            </a:r>
          </a:p>
          <a:p>
            <a:pPr lvl="1"/>
            <a:r>
              <a:rPr lang="en-GB" sz="2000" dirty="0"/>
              <a:t>Nano: Headless server, cheaper to replace than fix</a:t>
            </a:r>
          </a:p>
          <a:p>
            <a:pPr lvl="1"/>
            <a:endParaRPr lang="en-GB" sz="2000" dirty="0"/>
          </a:p>
        </p:txBody>
      </p:sp>
      <p:pic>
        <p:nvPicPr>
          <p:cNvPr id="4" name="Picture 2" descr="http://winops.org/im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31259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a:t>
            </a:r>
          </a:p>
        </p:txBody>
      </p:sp>
      <p:sp>
        <p:nvSpPr>
          <p:cNvPr id="3" name="Content Placeholder 2"/>
          <p:cNvSpPr>
            <a:spLocks noGrp="1"/>
          </p:cNvSpPr>
          <p:nvPr>
            <p:ph idx="1"/>
          </p:nvPr>
        </p:nvSpPr>
        <p:spPr>
          <a:xfrm>
            <a:off x="818712" y="2222287"/>
            <a:ext cx="10801788" cy="4286797"/>
          </a:xfrm>
        </p:spPr>
        <p:txBody>
          <a:bodyPr anchor="t">
            <a:noAutofit/>
          </a:bodyPr>
          <a:lstStyle/>
          <a:p>
            <a:r>
              <a:rPr lang="en-GB" sz="2000" dirty="0"/>
              <a:t>Use the Release Pipeline Model</a:t>
            </a:r>
          </a:p>
          <a:p>
            <a:pPr lvl="1"/>
            <a:r>
              <a:rPr lang="en-GB" dirty="0"/>
              <a:t>Don’t migrate, but Reverse-engineer your servers</a:t>
            </a:r>
          </a:p>
          <a:p>
            <a:pPr lvl="1"/>
            <a:r>
              <a:rPr lang="en-GB" dirty="0"/>
              <a:t>Use a Policy Driven Infrastructure – aka </a:t>
            </a:r>
            <a:r>
              <a:rPr lang="en-GB" dirty="0">
                <a:hlinkClick r:id="rId4"/>
              </a:rPr>
              <a:t>Infrastructure As code</a:t>
            </a:r>
            <a:endParaRPr lang="en-GB" dirty="0"/>
          </a:p>
          <a:p>
            <a:pPr lvl="1"/>
            <a:r>
              <a:rPr lang="en-GB" dirty="0"/>
              <a:t>Test your convergence and validate the delivery</a:t>
            </a:r>
          </a:p>
          <a:p>
            <a:endParaRPr lang="en-GB" dirty="0"/>
          </a:p>
          <a:p>
            <a:r>
              <a:rPr lang="en-GB" dirty="0"/>
              <a:t>Manage your servers like cattle</a:t>
            </a:r>
          </a:p>
          <a:p>
            <a:pPr lvl="1"/>
            <a:r>
              <a:rPr lang="en-GB" dirty="0"/>
              <a:t>You define the roles you need, the CM ‘makes it so’</a:t>
            </a:r>
          </a:p>
          <a:p>
            <a:pPr lvl="1"/>
            <a:r>
              <a:rPr lang="en-GB" dirty="0"/>
              <a:t>They’re almost identical, and go through the same automated mould</a:t>
            </a:r>
          </a:p>
          <a:p>
            <a:pPr lvl="1"/>
            <a:r>
              <a:rPr lang="en-GB" dirty="0"/>
              <a:t>Their name does not matter</a:t>
            </a:r>
          </a:p>
          <a:p>
            <a:pPr lvl="1"/>
            <a:endParaRPr lang="en-GB" dirty="0"/>
          </a:p>
          <a:p>
            <a:r>
              <a:rPr lang="en-GB" dirty="0"/>
              <a:t>Aim for chickens</a:t>
            </a:r>
          </a:p>
          <a:p>
            <a:pPr lvl="1"/>
            <a:r>
              <a:rPr lang="en-GB" dirty="0"/>
              <a:t>Think immutability, </a:t>
            </a:r>
            <a:r>
              <a:rPr lang="en-GB" dirty="0" err="1"/>
              <a:t>microservices</a:t>
            </a:r>
            <a:r>
              <a:rPr lang="en-GB" dirty="0"/>
              <a:t>, Nano server, containers, and </a:t>
            </a:r>
            <a:r>
              <a:rPr lang="en-GB" dirty="0">
                <a:hlinkClick r:id="rId5"/>
              </a:rPr>
              <a:t>Event Sourcing</a:t>
            </a:r>
            <a:endParaRPr lang="en-GB" dirty="0"/>
          </a:p>
        </p:txBody>
      </p:sp>
      <p:pic>
        <p:nvPicPr>
          <p:cNvPr id="4" name="Picture 2" descr="http://winops.org/img/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38874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Questions?</a:t>
            </a:r>
          </a:p>
        </p:txBody>
      </p:sp>
      <p:sp>
        <p:nvSpPr>
          <p:cNvPr id="5" name="Subtitle 4"/>
          <p:cNvSpPr>
            <a:spLocks noGrp="1"/>
          </p:cNvSpPr>
          <p:nvPr>
            <p:ph type="subTitle" idx="1"/>
          </p:nvPr>
        </p:nvSpPr>
        <p:spPr/>
        <p:txBody>
          <a:bodyPr>
            <a:noAutofit/>
          </a:bodyPr>
          <a:lstStyle/>
          <a:p>
            <a:r>
              <a:rPr lang="en-GB" sz="2400" b="1" dirty="0"/>
              <a:t>Thank you. Feel free to grab me for a chat!</a:t>
            </a:r>
          </a:p>
        </p:txBody>
      </p:sp>
      <p:pic>
        <p:nvPicPr>
          <p:cNvPr id="6" name="Picture 2" descr="http://winops.org/im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7307" y="974712"/>
            <a:ext cx="2001573" cy="200157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388876" y="1216187"/>
            <a:ext cx="2103128" cy="2068024"/>
            <a:chOff x="8709697" y="569005"/>
            <a:chExt cx="2103128" cy="2068024"/>
          </a:xfrm>
        </p:grpSpPr>
        <p:pic>
          <p:nvPicPr>
            <p:cNvPr id="8" name="Picture 4" descr="https://d1keuthy5s86c8.cloudfront.net/static/ems/upload/img/027bc890ada4e55724e824be53cb119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5927" y="569005"/>
              <a:ext cx="1540590" cy="15020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709697" y="2113809"/>
              <a:ext cx="2103128" cy="523220"/>
            </a:xfrm>
            <a:prstGeom prst="rect">
              <a:avLst/>
            </a:prstGeom>
            <a:noFill/>
          </p:spPr>
          <p:txBody>
            <a:bodyPr wrap="square" rtlCol="0">
              <a:spAutoFit/>
            </a:bodyPr>
            <a:lstStyle/>
            <a:p>
              <a:pPr algn="ctr"/>
              <a:r>
                <a:rPr lang="en-GB" sz="2800" b="1" dirty="0">
                  <a:solidFill>
                    <a:srgbClr val="1F3483"/>
                  </a:solidFill>
                </a:rPr>
                <a:t>PSCONF.EU</a:t>
              </a:r>
            </a:p>
          </p:txBody>
        </p:sp>
      </p:gr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7460" y="1433939"/>
            <a:ext cx="2032600" cy="1627553"/>
          </a:xfrm>
          <a:prstGeom prst="rect">
            <a:avLst/>
          </a:prstGeom>
          <a:effectLst>
            <a:glow rad="101600">
              <a:schemeClr val="tx2">
                <a:lumMod val="50000"/>
                <a:lumOff val="50000"/>
                <a:alpha val="60000"/>
              </a:schemeClr>
            </a:glow>
          </a:effectLst>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8230" y="1333524"/>
            <a:ext cx="1973004" cy="1432326"/>
          </a:xfrm>
          <a:prstGeom prst="rect">
            <a:avLst/>
          </a:prstGeom>
        </p:spPr>
      </p:pic>
      <p:sp>
        <p:nvSpPr>
          <p:cNvPr id="12" name="Title 8"/>
          <p:cNvSpPr txBox="1">
            <a:spLocks/>
          </p:cNvSpPr>
          <p:nvPr/>
        </p:nvSpPr>
        <p:spPr>
          <a:xfrm rot="16200000">
            <a:off x="10618915" y="5190790"/>
            <a:ext cx="667686" cy="2437999"/>
          </a:xfrm>
          <a:prstGeom prst="rect">
            <a:avLst/>
          </a:prstGeom>
          <a:effectLst>
            <a:outerShdw blurRad="50800" dir="14400000">
              <a:srgbClr val="000000">
                <a:alpha val="60000"/>
              </a:srgbClr>
            </a:outerShdw>
          </a:effectLst>
        </p:spPr>
        <p:txBody>
          <a:bodyPr vert="eaVert"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2800" dirty="0"/>
              <a:t>@gaelcolas</a:t>
            </a:r>
          </a:p>
        </p:txBody>
      </p:sp>
    </p:spTree>
    <p:extLst>
      <p:ext uri="{BB962C8B-B14F-4D97-AF65-F5344CB8AC3E}">
        <p14:creationId xmlns:p14="http://schemas.microsoft.com/office/powerpoint/2010/main" val="286197995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Enough Time for a quick DEMO?</a:t>
            </a:r>
          </a:p>
        </p:txBody>
      </p:sp>
      <p:sp>
        <p:nvSpPr>
          <p:cNvPr id="3" name="Content Placeholder 2"/>
          <p:cNvSpPr>
            <a:spLocks noGrp="1"/>
          </p:cNvSpPr>
          <p:nvPr>
            <p:ph idx="1"/>
          </p:nvPr>
        </p:nvSpPr>
        <p:spPr>
          <a:xfrm>
            <a:off x="818712" y="2222287"/>
            <a:ext cx="10801788" cy="4286797"/>
          </a:xfrm>
        </p:spPr>
        <p:txBody>
          <a:bodyPr anchor="t">
            <a:noAutofit/>
          </a:bodyPr>
          <a:lstStyle/>
          <a:p>
            <a:r>
              <a:rPr lang="en-GB" dirty="0"/>
              <a:t>Your Next step:</a:t>
            </a:r>
          </a:p>
          <a:p>
            <a:pPr lvl="1"/>
            <a:r>
              <a:rPr lang="en-GB" dirty="0"/>
              <a:t>How To reverse Engineer your Server </a:t>
            </a:r>
            <a:r>
              <a:rPr lang="en-GB" dirty="0" err="1"/>
              <a:t>Config</a:t>
            </a:r>
            <a:r>
              <a:rPr lang="en-GB" dirty="0"/>
              <a:t>?</a:t>
            </a:r>
          </a:p>
          <a:p>
            <a:pPr lvl="1"/>
            <a:r>
              <a:rPr lang="en-GB" dirty="0"/>
              <a:t>Remember that Chef, Puppet (tools) support DSC (platform)</a:t>
            </a:r>
          </a:p>
          <a:p>
            <a:pPr lvl="1"/>
            <a:endParaRPr lang="en-GB" dirty="0"/>
          </a:p>
          <a:p>
            <a:r>
              <a:rPr lang="en-GB" dirty="0" err="1"/>
              <a:t>ChefDK</a:t>
            </a:r>
            <a:r>
              <a:rPr lang="en-GB" dirty="0"/>
              <a:t> + </a:t>
            </a:r>
            <a:r>
              <a:rPr lang="en-GB" dirty="0">
                <a:hlinkClick r:id="rId3"/>
              </a:rPr>
              <a:t>Test-Kitchen</a:t>
            </a:r>
            <a:r>
              <a:rPr lang="en-GB" dirty="0"/>
              <a:t> + Kitchen-DSC (+ kitchen-</a:t>
            </a:r>
            <a:r>
              <a:rPr lang="en-GB" dirty="0" err="1"/>
              <a:t>hyperv</a:t>
            </a:r>
            <a:r>
              <a:rPr lang="en-GB" dirty="0"/>
              <a:t>)</a:t>
            </a:r>
          </a:p>
          <a:p>
            <a:pPr lvl="1"/>
            <a:r>
              <a:rPr lang="en-GB" dirty="0"/>
              <a:t>You don’t need to know or use Chef</a:t>
            </a:r>
          </a:p>
          <a:p>
            <a:pPr lvl="1"/>
            <a:r>
              <a:rPr lang="en-GB" dirty="0">
                <a:hlinkClick r:id="rId4"/>
              </a:rPr>
              <a:t>Getting Started</a:t>
            </a:r>
            <a:endParaRPr lang="en-GB" dirty="0"/>
          </a:p>
          <a:p>
            <a:pPr lvl="1"/>
            <a:r>
              <a:rPr lang="en-GB" dirty="0"/>
              <a:t>Workflow</a:t>
            </a:r>
          </a:p>
        </p:txBody>
      </p:sp>
      <p:pic>
        <p:nvPicPr>
          <p:cNvPr id="4" name="Picture 2" descr="http://winops.org/img/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ext uri="{D42A27DB-BD31-4B8C-83A1-F6EECF244321}">
                <p14:modId xmlns:p14="http://schemas.microsoft.com/office/powerpoint/2010/main" val="2784009413"/>
              </p:ext>
            </p:extLst>
          </p:nvPr>
        </p:nvGraphicFramePr>
        <p:xfrm>
          <a:off x="1606410" y="5496203"/>
          <a:ext cx="9226392" cy="12053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64261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Definitions</a:t>
            </a:r>
          </a:p>
        </p:txBody>
      </p:sp>
      <p:sp>
        <p:nvSpPr>
          <p:cNvPr id="3" name="Content Placeholder 2"/>
          <p:cNvSpPr>
            <a:spLocks noGrp="1"/>
          </p:cNvSpPr>
          <p:nvPr>
            <p:ph idx="1"/>
          </p:nvPr>
        </p:nvSpPr>
        <p:spPr>
          <a:xfrm>
            <a:off x="818712" y="2222287"/>
            <a:ext cx="10801788" cy="4286797"/>
          </a:xfrm>
        </p:spPr>
        <p:txBody>
          <a:bodyPr anchor="t">
            <a:normAutofit/>
          </a:bodyPr>
          <a:lstStyle/>
          <a:p>
            <a:r>
              <a:rPr lang="en-GB" sz="2400" dirty="0"/>
              <a:t>Immutable</a:t>
            </a:r>
          </a:p>
          <a:p>
            <a:pPr lvl="1"/>
            <a:r>
              <a:rPr lang="en-GB" sz="2200" dirty="0"/>
              <a:t>An object whose state cannot be modified after it is created. </a:t>
            </a:r>
            <a:r>
              <a:rPr lang="en-GB" sz="2200" dirty="0">
                <a:hlinkClick r:id="rId4"/>
              </a:rPr>
              <a:t>Wikipedia</a:t>
            </a:r>
            <a:endParaRPr lang="en-GB" sz="2200" dirty="0"/>
          </a:p>
          <a:p>
            <a:pPr marL="457200" lvl="1" indent="0">
              <a:buNone/>
            </a:pPr>
            <a:endParaRPr lang="en-GB" sz="2000" dirty="0"/>
          </a:p>
          <a:p>
            <a:pPr marL="457200" lvl="1" indent="0">
              <a:buNone/>
            </a:pPr>
            <a:endParaRPr lang="en-GB" sz="2000" dirty="0"/>
          </a:p>
          <a:p>
            <a:r>
              <a:rPr lang="en-GB" sz="2400" dirty="0"/>
              <a:t>Idempotence</a:t>
            </a:r>
          </a:p>
          <a:p>
            <a:pPr lvl="1"/>
            <a:r>
              <a:rPr lang="en-GB" sz="2200" dirty="0"/>
              <a:t>Can be applied multiple times without changing the result beyond the initial application. </a:t>
            </a:r>
            <a:r>
              <a:rPr lang="en-GB" sz="2200" dirty="0">
                <a:hlinkClick r:id="rId5"/>
              </a:rPr>
              <a:t>Wikipedia</a:t>
            </a:r>
            <a:endParaRPr lang="en-GB" sz="2200" dirty="0"/>
          </a:p>
          <a:p>
            <a:pPr lvl="1"/>
            <a:r>
              <a:rPr lang="en-GB" sz="2000" dirty="0"/>
              <a:t>You want Idempotence, AND convergence to a finite state.</a:t>
            </a:r>
          </a:p>
        </p:txBody>
      </p:sp>
      <p:pic>
        <p:nvPicPr>
          <p:cNvPr id="4" name="Picture 2" descr="http://winops.org/img/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6911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Our Goal today</a:t>
            </a:r>
          </a:p>
        </p:txBody>
      </p:sp>
      <p:sp>
        <p:nvSpPr>
          <p:cNvPr id="3" name="Content Placeholder 2"/>
          <p:cNvSpPr>
            <a:spLocks noGrp="1"/>
          </p:cNvSpPr>
          <p:nvPr>
            <p:ph idx="1"/>
          </p:nvPr>
        </p:nvSpPr>
        <p:spPr>
          <a:xfrm>
            <a:off x="818712" y="2222287"/>
            <a:ext cx="10554574" cy="3986008"/>
          </a:xfrm>
        </p:spPr>
        <p:txBody>
          <a:bodyPr>
            <a:normAutofit lnSpcReduction="10000"/>
          </a:bodyPr>
          <a:lstStyle/>
          <a:p>
            <a:r>
              <a:rPr lang="en-GB" sz="2800" dirty="0"/>
              <a:t>Quick look at configuration Management approaches</a:t>
            </a:r>
          </a:p>
          <a:p>
            <a:endParaRPr lang="en-GB" sz="2800" dirty="0"/>
          </a:p>
          <a:p>
            <a:r>
              <a:rPr lang="en-GB" sz="2800" dirty="0"/>
              <a:t>An exploration down the rabbit hole</a:t>
            </a:r>
          </a:p>
          <a:p>
            <a:endParaRPr lang="en-GB" sz="2800" dirty="0"/>
          </a:p>
          <a:p>
            <a:r>
              <a:rPr lang="en-GB" sz="2800" dirty="0"/>
              <a:t>Paradigm shift</a:t>
            </a:r>
          </a:p>
          <a:p>
            <a:endParaRPr lang="en-GB" sz="2800" dirty="0"/>
          </a:p>
          <a:p>
            <a:r>
              <a:rPr lang="en-GB" sz="2800" dirty="0"/>
              <a:t>Glimpse of the (close) future</a:t>
            </a:r>
          </a:p>
          <a:p>
            <a:endParaRPr lang="en-GB" sz="2800" dirty="0"/>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321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Approach</a:t>
            </a:r>
          </a:p>
        </p:txBody>
      </p:sp>
      <p:sp>
        <p:nvSpPr>
          <p:cNvPr id="3" name="Content Placeholder 2"/>
          <p:cNvSpPr>
            <a:spLocks noGrp="1"/>
          </p:cNvSpPr>
          <p:nvPr>
            <p:ph idx="1"/>
          </p:nvPr>
        </p:nvSpPr>
        <p:spPr>
          <a:xfrm>
            <a:off x="818712" y="2222287"/>
            <a:ext cx="10554574" cy="3986008"/>
          </a:xfrm>
        </p:spPr>
        <p:txBody>
          <a:bodyPr>
            <a:normAutofit/>
          </a:bodyPr>
          <a:lstStyle/>
          <a:p>
            <a:r>
              <a:rPr lang="en-GB" sz="3200" dirty="0"/>
              <a:t>Bad: The pets</a:t>
            </a:r>
          </a:p>
          <a:p>
            <a:endParaRPr lang="en-GB" sz="3200" dirty="0"/>
          </a:p>
          <a:p>
            <a:r>
              <a:rPr lang="en-GB" sz="3200" dirty="0"/>
              <a:t>Better: The cattle</a:t>
            </a:r>
          </a:p>
          <a:p>
            <a:endParaRPr lang="en-GB" sz="3200" dirty="0"/>
          </a:p>
          <a:p>
            <a:r>
              <a:rPr lang="en-GB" sz="3200" dirty="0"/>
              <a:t>Best: The Chickens</a:t>
            </a:r>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850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83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175" y="1400175"/>
            <a:ext cx="4057650" cy="4057650"/>
          </a:xfrm>
          <a:prstGeom prst="rect">
            <a:avLst/>
          </a:prstGeom>
        </p:spPr>
      </p:pic>
      <p:sp>
        <p:nvSpPr>
          <p:cNvPr id="2" name="Title 1"/>
          <p:cNvSpPr>
            <a:spLocks noGrp="1"/>
          </p:cNvSpPr>
          <p:nvPr>
            <p:ph type="title"/>
          </p:nvPr>
        </p:nvSpPr>
        <p:spPr/>
        <p:txBody>
          <a:bodyPr/>
          <a:lstStyle/>
          <a:p>
            <a:r>
              <a:rPr lang="en-GB" dirty="0"/>
              <a:t>BAD: the Pets</a:t>
            </a:r>
          </a:p>
        </p:txBody>
      </p:sp>
      <p:pic>
        <p:nvPicPr>
          <p:cNvPr id="4" name="Picture 2" descr="http://winops.org/im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541985" y="6152919"/>
            <a:ext cx="7304913" cy="566241"/>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GB" sz="2000" b="1" dirty="0"/>
              <a:t>Why? Because downtime is painful, and Recovery is hard!</a:t>
            </a:r>
          </a:p>
        </p:txBody>
      </p:sp>
      <p:grpSp>
        <p:nvGrpSpPr>
          <p:cNvPr id="14" name="Group 13"/>
          <p:cNvGrpSpPr/>
          <p:nvPr/>
        </p:nvGrpSpPr>
        <p:grpSpPr>
          <a:xfrm>
            <a:off x="541985" y="2286000"/>
            <a:ext cx="5702685" cy="3140241"/>
            <a:chOff x="541985" y="2286000"/>
            <a:chExt cx="5702685" cy="3140241"/>
          </a:xfrm>
        </p:grpSpPr>
        <p:sp>
          <p:nvSpPr>
            <p:cNvPr id="7" name="Content Placeholder 2"/>
            <p:cNvSpPr txBox="1">
              <a:spLocks/>
            </p:cNvSpPr>
            <p:nvPr/>
          </p:nvSpPr>
          <p:spPr>
            <a:xfrm>
              <a:off x="541985" y="2823865"/>
              <a:ext cx="5702685" cy="2602376"/>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2000" dirty="0"/>
                <a:t>Provide a catalogue of service</a:t>
              </a:r>
            </a:p>
            <a:p>
              <a:r>
                <a:rPr lang="en-GB" sz="2000" dirty="0"/>
                <a:t>Everything is mission critical</a:t>
              </a:r>
            </a:p>
            <a:p>
              <a:r>
                <a:rPr lang="en-GB" sz="2000" dirty="0"/>
                <a:t>No unexpected down time allowed</a:t>
              </a:r>
            </a:p>
            <a:p>
              <a:r>
                <a:rPr lang="en-GB" sz="2000" dirty="0"/>
                <a:t>Planned downtime, </a:t>
              </a:r>
              <a:r>
                <a:rPr lang="en-GB" sz="2000" dirty="0" err="1"/>
                <a:t>OoOH</a:t>
              </a:r>
              <a:r>
                <a:rPr lang="en-GB" sz="2000" dirty="0"/>
                <a:t>,</a:t>
              </a:r>
            </a:p>
            <a:p>
              <a:pPr marL="0" indent="0">
                <a:buNone/>
              </a:pPr>
              <a:r>
                <a:rPr lang="en-GB" sz="2000" dirty="0"/>
                <a:t>	</a:t>
              </a:r>
              <a:r>
                <a:rPr lang="en-GB" dirty="0"/>
                <a:t> if you beg long enough</a:t>
              </a:r>
            </a:p>
          </p:txBody>
        </p:sp>
        <p:sp>
          <p:nvSpPr>
            <p:cNvPr id="12" name="TextBox 11"/>
            <p:cNvSpPr txBox="1"/>
            <p:nvPr/>
          </p:nvSpPr>
          <p:spPr>
            <a:xfrm>
              <a:off x="810000" y="2286000"/>
              <a:ext cx="3942474" cy="461665"/>
            </a:xfrm>
            <a:prstGeom prst="rect">
              <a:avLst/>
            </a:prstGeom>
            <a:noFill/>
          </p:spPr>
          <p:txBody>
            <a:bodyPr wrap="square" rtlCol="0">
              <a:spAutoFit/>
            </a:bodyPr>
            <a:lstStyle/>
            <a:p>
              <a:pPr algn="ctr"/>
              <a:r>
                <a:rPr lang="en-GB" sz="2400" b="1" dirty="0"/>
                <a:t>What mindset?</a:t>
              </a:r>
              <a:endParaRPr lang="en-GB" b="1" dirty="0"/>
            </a:p>
          </p:txBody>
        </p:sp>
      </p:grpSp>
      <p:grpSp>
        <p:nvGrpSpPr>
          <p:cNvPr id="15" name="Group 14"/>
          <p:cNvGrpSpPr/>
          <p:nvPr/>
        </p:nvGrpSpPr>
        <p:grpSpPr>
          <a:xfrm>
            <a:off x="6095999" y="2362200"/>
            <a:ext cx="5706980" cy="3064041"/>
            <a:chOff x="6095999" y="2362200"/>
            <a:chExt cx="5706980" cy="3064041"/>
          </a:xfrm>
        </p:grpSpPr>
        <p:sp>
          <p:nvSpPr>
            <p:cNvPr id="10" name="Content Placeholder 2"/>
            <p:cNvSpPr txBox="1">
              <a:spLocks/>
            </p:cNvSpPr>
            <p:nvPr/>
          </p:nvSpPr>
          <p:spPr>
            <a:xfrm>
              <a:off x="6244670" y="2823865"/>
              <a:ext cx="5558309" cy="2602376"/>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dirty="0"/>
                <a:t>Build once – don’t touch, </a:t>
              </a:r>
              <a:r>
                <a:rPr lang="en-GB" b="1" dirty="0"/>
                <a:t>ever</a:t>
              </a:r>
            </a:p>
            <a:p>
              <a:r>
                <a:rPr lang="en-GB" dirty="0"/>
                <a:t>Small patch is a quick win, right?</a:t>
              </a:r>
            </a:p>
            <a:p>
              <a:r>
                <a:rPr lang="en-GB" dirty="0"/>
                <a:t>Management said ‘done by Yesterday’</a:t>
              </a:r>
            </a:p>
            <a:p>
              <a:r>
                <a:rPr lang="en-GB" dirty="0"/>
                <a:t>Don’t trust the doc, it’s out of date</a:t>
              </a:r>
            </a:p>
            <a:p>
              <a:r>
                <a:rPr lang="en-GB" dirty="0"/>
                <a:t>Ask Bob, it’s his box, he’s done black magic</a:t>
              </a:r>
            </a:p>
            <a:p>
              <a:r>
                <a:rPr lang="en-GB" dirty="0"/>
                <a:t>Changes are too risky, don’t do it</a:t>
              </a:r>
            </a:p>
            <a:p>
              <a:endParaRPr lang="en-GB" dirty="0"/>
            </a:p>
            <a:p>
              <a:endParaRPr lang="en-GB" dirty="0"/>
            </a:p>
            <a:p>
              <a:endParaRPr lang="en-GB" dirty="0"/>
            </a:p>
          </p:txBody>
        </p:sp>
        <p:sp>
          <p:nvSpPr>
            <p:cNvPr id="13" name="TextBox 12"/>
            <p:cNvSpPr txBox="1"/>
            <p:nvPr/>
          </p:nvSpPr>
          <p:spPr>
            <a:xfrm>
              <a:off x="6095999" y="2362200"/>
              <a:ext cx="3942474" cy="461665"/>
            </a:xfrm>
            <a:prstGeom prst="rect">
              <a:avLst/>
            </a:prstGeom>
            <a:noFill/>
          </p:spPr>
          <p:txBody>
            <a:bodyPr wrap="square" rtlCol="0">
              <a:spAutoFit/>
            </a:bodyPr>
            <a:lstStyle/>
            <a:p>
              <a:pPr algn="ctr"/>
              <a:r>
                <a:rPr lang="en-GB" sz="2400" b="1" dirty="0"/>
                <a:t>In the Trenches?</a:t>
              </a:r>
              <a:endParaRPr lang="en-GB" b="1" dirty="0"/>
            </a:p>
          </p:txBody>
        </p:sp>
      </p:grpSp>
      <p:pic>
        <p:nvPicPr>
          <p:cNvPr id="1028" name="Picture 4" descr="http://onnecar.files.wordpress.com/2010/04/puss___n_boots_by_koyuki_shirai.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57560" y="78660"/>
            <a:ext cx="1859895" cy="181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48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83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Deep dive with the 5 Whys</a:t>
            </a:r>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p:cNvSpPr txBox="1">
            <a:spLocks/>
          </p:cNvSpPr>
          <p:nvPr/>
        </p:nvSpPr>
        <p:spPr>
          <a:xfrm>
            <a:off x="541985" y="2346974"/>
            <a:ext cx="11441468" cy="3813188"/>
          </a:xfrm>
          <a:prstGeom prst="rect">
            <a:avLst/>
          </a:prstGeom>
          <a:effectLst>
            <a:outerShdw blurRad="50800" dir="14400000">
              <a:srgbClr val="000000">
                <a:alpha val="40000"/>
              </a:srgbClr>
            </a:outerShdw>
          </a:effectLst>
        </p:spPr>
        <p:txBody>
          <a:bodyPr vert="horz" lIns="91440" tIns="45720" rIns="91440" bIns="45720" rtlCol="0" anchor="t">
            <a:normAutofit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457200" indent="-457200">
              <a:buFont typeface="+mj-lt"/>
              <a:buAutoNum type="arabicPeriod"/>
            </a:pPr>
            <a:r>
              <a:rPr lang="en-GB" sz="2000" dirty="0"/>
              <a:t>Because downtime is painful, and Recovery is hard!</a:t>
            </a:r>
          </a:p>
          <a:p>
            <a:pPr marL="457200" indent="-457200">
              <a:buFont typeface="+mj-lt"/>
              <a:buAutoNum type="arabicPeriod"/>
            </a:pPr>
            <a:endParaRPr lang="en-GB" sz="2000" dirty="0"/>
          </a:p>
          <a:p>
            <a:pPr marL="457200" indent="-457200">
              <a:buFont typeface="+mj-lt"/>
              <a:buAutoNum type="arabicPeriod"/>
            </a:pPr>
            <a:r>
              <a:rPr lang="en-GB" sz="2000" dirty="0"/>
              <a:t>Recovery takes a long time, business is impacted, Ops are busy firefighting</a:t>
            </a:r>
          </a:p>
          <a:p>
            <a:pPr marL="457200" indent="-457200">
              <a:buFont typeface="+mj-lt"/>
              <a:buAutoNum type="arabicPeriod"/>
            </a:pPr>
            <a:endParaRPr lang="en-GB" sz="2000" dirty="0"/>
          </a:p>
          <a:p>
            <a:pPr marL="457200" indent="-457200">
              <a:buFont typeface="+mj-lt"/>
              <a:buAutoNum type="arabicPeriod"/>
            </a:pPr>
            <a:r>
              <a:rPr lang="en-GB" sz="2000" dirty="0"/>
              <a:t>We thought controlled change would have no impact, but this is more complex</a:t>
            </a:r>
          </a:p>
          <a:p>
            <a:pPr marL="457200" indent="-457200">
              <a:buFont typeface="+mj-lt"/>
              <a:buAutoNum type="arabicPeriod"/>
            </a:pPr>
            <a:endParaRPr lang="en-GB" sz="2000" dirty="0"/>
          </a:p>
          <a:p>
            <a:pPr marL="457200" indent="-457200">
              <a:buFont typeface="+mj-lt"/>
              <a:buAutoNum type="arabicPeriod"/>
            </a:pPr>
            <a:r>
              <a:rPr lang="en-GB" sz="2000" dirty="0"/>
              <a:t>Probably because of domino effect, the state of the machine was not as we expected</a:t>
            </a:r>
          </a:p>
          <a:p>
            <a:pPr marL="457200" indent="-457200">
              <a:buFont typeface="+mj-lt"/>
              <a:buAutoNum type="arabicPeriod"/>
            </a:pPr>
            <a:endParaRPr lang="en-GB" sz="2000" dirty="0"/>
          </a:p>
          <a:p>
            <a:pPr marL="457200" indent="-457200">
              <a:buFont typeface="+mj-lt"/>
              <a:buAutoNum type="arabicPeriod"/>
            </a:pPr>
            <a:r>
              <a:rPr lang="en-GB" sz="2000" dirty="0"/>
              <a:t>Maybe the person doing the changes did not know its exact configuration</a:t>
            </a:r>
          </a:p>
        </p:txBody>
      </p:sp>
      <p:sp>
        <p:nvSpPr>
          <p:cNvPr id="19" name="TextBox 18"/>
          <p:cNvSpPr txBox="1"/>
          <p:nvPr/>
        </p:nvSpPr>
        <p:spPr>
          <a:xfrm>
            <a:off x="643071" y="1360748"/>
            <a:ext cx="7858372" cy="461665"/>
          </a:xfrm>
          <a:prstGeom prst="rect">
            <a:avLst/>
          </a:prstGeom>
          <a:noFill/>
        </p:spPr>
        <p:txBody>
          <a:bodyPr wrap="square" rtlCol="0">
            <a:spAutoFit/>
          </a:bodyPr>
          <a:lstStyle/>
          <a:p>
            <a:pPr algn="ctr"/>
            <a:r>
              <a:rPr lang="en-GB" sz="2400" b="1" dirty="0"/>
              <a:t>Why do we have this mindset?</a:t>
            </a:r>
            <a:endParaRPr lang="en-GB" b="1" dirty="0"/>
          </a:p>
        </p:txBody>
      </p:sp>
      <p:sp>
        <p:nvSpPr>
          <p:cNvPr id="6" name="TextBox 5"/>
          <p:cNvSpPr txBox="1"/>
          <p:nvPr/>
        </p:nvSpPr>
        <p:spPr>
          <a:xfrm>
            <a:off x="252663" y="6268452"/>
            <a:ext cx="11574379" cy="430887"/>
          </a:xfrm>
          <a:prstGeom prst="rect">
            <a:avLst/>
          </a:prstGeom>
          <a:noFill/>
        </p:spPr>
        <p:txBody>
          <a:bodyPr wrap="square" rtlCol="0">
            <a:spAutoFit/>
          </a:bodyPr>
          <a:lstStyle/>
          <a:p>
            <a:pPr algn="r"/>
            <a:r>
              <a:rPr lang="en-GB" sz="2200" b="1" dirty="0"/>
              <a:t>“The first step in solving a problem is to recognize that it does exist.” Zig </a:t>
            </a:r>
            <a:r>
              <a:rPr lang="en-GB" sz="2200" b="1" dirty="0" err="1"/>
              <a:t>Ziglar</a:t>
            </a:r>
            <a:endParaRPr lang="en-GB" sz="2200" b="1" dirty="0"/>
          </a:p>
        </p:txBody>
      </p:sp>
    </p:spTree>
    <p:extLst>
      <p:ext uri="{BB962C8B-B14F-4D97-AF65-F5344CB8AC3E}">
        <p14:creationId xmlns:p14="http://schemas.microsoft.com/office/powerpoint/2010/main" val="80396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Down the Rabbit Hole</a:t>
            </a:r>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3071" y="1360748"/>
            <a:ext cx="7858372" cy="461665"/>
          </a:xfrm>
          <a:prstGeom prst="rect">
            <a:avLst/>
          </a:prstGeom>
          <a:noFill/>
        </p:spPr>
        <p:txBody>
          <a:bodyPr wrap="square" rtlCol="0">
            <a:spAutoFit/>
          </a:bodyPr>
          <a:lstStyle/>
          <a:p>
            <a:pPr algn="ctr"/>
            <a:r>
              <a:rPr lang="en-GB" sz="2400" b="1" dirty="0"/>
              <a:t>The Problem</a:t>
            </a:r>
            <a:endParaRPr lang="en-GB" b="1" dirty="0"/>
          </a:p>
        </p:txBody>
      </p:sp>
      <p:sp>
        <p:nvSpPr>
          <p:cNvPr id="7" name="Content Placeholder 2"/>
          <p:cNvSpPr txBox="1">
            <a:spLocks/>
          </p:cNvSpPr>
          <p:nvPr/>
        </p:nvSpPr>
        <p:spPr>
          <a:xfrm>
            <a:off x="541985" y="2346974"/>
            <a:ext cx="11441468" cy="3813188"/>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endParaRPr lang="en-GB" sz="2000" dirty="0"/>
          </a:p>
        </p:txBody>
      </p:sp>
      <p:pic>
        <p:nvPicPr>
          <p:cNvPr id="17" name="Picture 16"/>
          <p:cNvPicPr>
            <a:picLocks noChangeAspect="1"/>
          </p:cNvPicPr>
          <p:nvPr/>
        </p:nvPicPr>
        <p:blipFill>
          <a:blip r:embed="rId4"/>
          <a:stretch>
            <a:fillRect/>
          </a:stretch>
        </p:blipFill>
        <p:spPr>
          <a:xfrm>
            <a:off x="2335362" y="3388513"/>
            <a:ext cx="890872" cy="1227958"/>
          </a:xfrm>
          <a:prstGeom prst="rect">
            <a:avLst/>
          </a:prstGeom>
        </p:spPr>
      </p:pic>
      <p:pic>
        <p:nvPicPr>
          <p:cNvPr id="18" name="Picture 17"/>
          <p:cNvPicPr>
            <a:picLocks noChangeAspect="1"/>
          </p:cNvPicPr>
          <p:nvPr/>
        </p:nvPicPr>
        <p:blipFill>
          <a:blip r:embed="rId5"/>
          <a:stretch>
            <a:fillRect/>
          </a:stretch>
        </p:blipFill>
        <p:spPr>
          <a:xfrm>
            <a:off x="5383587" y="3413961"/>
            <a:ext cx="882595" cy="1227958"/>
          </a:xfrm>
          <a:prstGeom prst="rect">
            <a:avLst/>
          </a:prstGeom>
        </p:spPr>
      </p:pic>
      <p:pic>
        <p:nvPicPr>
          <p:cNvPr id="19" name="Picture 18"/>
          <p:cNvPicPr>
            <a:picLocks noChangeAspect="1"/>
          </p:cNvPicPr>
          <p:nvPr/>
        </p:nvPicPr>
        <p:blipFill>
          <a:blip r:embed="rId6"/>
          <a:stretch>
            <a:fillRect/>
          </a:stretch>
        </p:blipFill>
        <p:spPr>
          <a:xfrm>
            <a:off x="8255779" y="3397703"/>
            <a:ext cx="820970" cy="1225420"/>
          </a:xfrm>
          <a:prstGeom prst="rect">
            <a:avLst/>
          </a:prstGeom>
        </p:spPr>
      </p:pic>
      <p:sp>
        <p:nvSpPr>
          <p:cNvPr id="20" name="TextBox 19"/>
          <p:cNvSpPr txBox="1"/>
          <p:nvPr/>
        </p:nvSpPr>
        <p:spPr>
          <a:xfrm>
            <a:off x="2347661" y="4616471"/>
            <a:ext cx="866274" cy="369332"/>
          </a:xfrm>
          <a:prstGeom prst="rect">
            <a:avLst/>
          </a:prstGeom>
          <a:noFill/>
        </p:spPr>
        <p:txBody>
          <a:bodyPr wrap="square" rtlCol="0">
            <a:spAutoFit/>
          </a:bodyPr>
          <a:lstStyle/>
          <a:p>
            <a:pPr algn="ctr"/>
            <a:r>
              <a:rPr lang="en-GB" dirty="0"/>
              <a:t>Mike</a:t>
            </a:r>
          </a:p>
        </p:txBody>
      </p:sp>
      <p:sp>
        <p:nvSpPr>
          <p:cNvPr id="21" name="TextBox 20"/>
          <p:cNvSpPr txBox="1"/>
          <p:nvPr/>
        </p:nvSpPr>
        <p:spPr>
          <a:xfrm>
            <a:off x="5383587" y="4613392"/>
            <a:ext cx="866274" cy="369332"/>
          </a:xfrm>
          <a:prstGeom prst="rect">
            <a:avLst/>
          </a:prstGeom>
          <a:noFill/>
        </p:spPr>
        <p:txBody>
          <a:bodyPr wrap="square" rtlCol="0">
            <a:spAutoFit/>
          </a:bodyPr>
          <a:lstStyle/>
          <a:p>
            <a:pPr algn="ctr"/>
            <a:r>
              <a:rPr lang="en-GB" dirty="0"/>
              <a:t>Scott</a:t>
            </a:r>
          </a:p>
        </p:txBody>
      </p:sp>
      <p:sp>
        <p:nvSpPr>
          <p:cNvPr id="22" name="TextBox 21"/>
          <p:cNvSpPr txBox="1"/>
          <p:nvPr/>
        </p:nvSpPr>
        <p:spPr>
          <a:xfrm>
            <a:off x="8225531" y="4613392"/>
            <a:ext cx="866274" cy="369332"/>
          </a:xfrm>
          <a:prstGeom prst="rect">
            <a:avLst/>
          </a:prstGeom>
          <a:noFill/>
        </p:spPr>
        <p:txBody>
          <a:bodyPr wrap="square" rtlCol="0">
            <a:spAutoFit/>
          </a:bodyPr>
          <a:lstStyle/>
          <a:p>
            <a:pPr algn="ctr"/>
            <a:r>
              <a:rPr lang="en-GB" dirty="0"/>
              <a:t>Joe</a:t>
            </a:r>
          </a:p>
        </p:txBody>
      </p:sp>
      <p:sp>
        <p:nvSpPr>
          <p:cNvPr id="23" name="Rectangle 22"/>
          <p:cNvSpPr/>
          <p:nvPr/>
        </p:nvSpPr>
        <p:spPr>
          <a:xfrm>
            <a:off x="138253" y="5407235"/>
            <a:ext cx="11724883" cy="1323439"/>
          </a:xfrm>
          <a:prstGeom prst="rect">
            <a:avLst/>
          </a:prstGeom>
          <a:noFill/>
        </p:spPr>
        <p:txBody>
          <a:bodyPr wrap="square" lIns="91440" tIns="45720" rIns="91440" bIns="45720">
            <a:spAutoFit/>
          </a:bodyPr>
          <a:lstStyle/>
          <a:p>
            <a:pPr algn="ctr"/>
            <a:r>
              <a:rPr lang="en-US" sz="8000" b="0" cap="none" spc="0" dirty="0">
                <a:ln w="0"/>
                <a:solidFill>
                  <a:srgbClr val="C00000"/>
                </a:solidFill>
                <a:effectLst>
                  <a:outerShdw blurRad="38100" dist="19050" dir="2700000" algn="tl" rotWithShape="0">
                    <a:schemeClr val="dk1">
                      <a:alpha val="40000"/>
                    </a:schemeClr>
                  </a:outerShdw>
                </a:effectLst>
                <a:latin typeface="Chiller" panose="04020404031007020602" pitchFamily="82" charset="0"/>
              </a:rPr>
              <a:t>What could possibly go wrong?</a:t>
            </a:r>
          </a:p>
        </p:txBody>
      </p:sp>
      <p:pic>
        <p:nvPicPr>
          <p:cNvPr id="24" name="Picture 23"/>
          <p:cNvPicPr>
            <a:picLocks noChangeAspect="1"/>
          </p:cNvPicPr>
          <p:nvPr/>
        </p:nvPicPr>
        <p:blipFill>
          <a:blip r:embed="rId7"/>
          <a:stretch>
            <a:fillRect/>
          </a:stretch>
        </p:blipFill>
        <p:spPr>
          <a:xfrm>
            <a:off x="801423" y="2060973"/>
            <a:ext cx="934579" cy="1278198"/>
          </a:xfrm>
          <a:prstGeom prst="rect">
            <a:avLst/>
          </a:prstGeom>
        </p:spPr>
      </p:pic>
      <p:pic>
        <p:nvPicPr>
          <p:cNvPr id="25" name="Picture 24"/>
          <p:cNvPicPr>
            <a:picLocks noChangeAspect="1"/>
          </p:cNvPicPr>
          <p:nvPr/>
        </p:nvPicPr>
        <p:blipFill>
          <a:blip r:embed="rId8"/>
          <a:stretch>
            <a:fillRect/>
          </a:stretch>
        </p:blipFill>
        <p:spPr>
          <a:xfrm>
            <a:off x="3835553" y="2060973"/>
            <a:ext cx="934578" cy="1278198"/>
          </a:xfrm>
          <a:prstGeom prst="rect">
            <a:avLst/>
          </a:prstGeom>
        </p:spPr>
      </p:pic>
      <p:pic>
        <p:nvPicPr>
          <p:cNvPr id="26" name="Picture 25"/>
          <p:cNvPicPr>
            <a:picLocks noChangeAspect="1"/>
          </p:cNvPicPr>
          <p:nvPr/>
        </p:nvPicPr>
        <p:blipFill>
          <a:blip r:embed="rId9"/>
          <a:stretch>
            <a:fillRect/>
          </a:stretch>
        </p:blipFill>
        <p:spPr>
          <a:xfrm>
            <a:off x="6869683" y="2060973"/>
            <a:ext cx="934578" cy="1278198"/>
          </a:xfrm>
          <a:prstGeom prst="rect">
            <a:avLst/>
          </a:prstGeom>
        </p:spPr>
      </p:pic>
      <p:pic>
        <p:nvPicPr>
          <p:cNvPr id="27" name="Picture 26"/>
          <p:cNvPicPr>
            <a:picLocks noChangeAspect="1"/>
          </p:cNvPicPr>
          <p:nvPr/>
        </p:nvPicPr>
        <p:blipFill>
          <a:blip r:embed="rId10">
            <a:duotone>
              <a:prstClr val="black"/>
              <a:srgbClr val="DE0000">
                <a:tint val="45000"/>
                <a:satMod val="400000"/>
              </a:srgbClr>
            </a:duotone>
          </a:blip>
          <a:stretch>
            <a:fillRect/>
          </a:stretch>
        </p:blipFill>
        <p:spPr>
          <a:xfrm>
            <a:off x="10069565" y="2302922"/>
            <a:ext cx="757767" cy="794300"/>
          </a:xfrm>
          <a:prstGeom prst="rect">
            <a:avLst/>
          </a:prstGeom>
        </p:spPr>
      </p:pic>
      <p:sp>
        <p:nvSpPr>
          <p:cNvPr id="28" name="Pentagon 27"/>
          <p:cNvSpPr/>
          <p:nvPr/>
        </p:nvSpPr>
        <p:spPr>
          <a:xfrm>
            <a:off x="1736000" y="2488446"/>
            <a:ext cx="2089597" cy="608776"/>
          </a:xfrm>
          <a:prstGeom prst="homePlat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CHANGE 1</a:t>
            </a:r>
          </a:p>
        </p:txBody>
      </p:sp>
      <p:sp>
        <p:nvSpPr>
          <p:cNvPr id="29" name="Pentagon 28"/>
          <p:cNvSpPr/>
          <p:nvPr/>
        </p:nvSpPr>
        <p:spPr>
          <a:xfrm>
            <a:off x="4780087" y="2488446"/>
            <a:ext cx="2089597" cy="608776"/>
          </a:xfrm>
          <a:prstGeom prst="homePlat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CHANGE 2</a:t>
            </a:r>
          </a:p>
        </p:txBody>
      </p:sp>
      <p:sp>
        <p:nvSpPr>
          <p:cNvPr id="30" name="Pentagon 29"/>
          <p:cNvSpPr/>
          <p:nvPr/>
        </p:nvSpPr>
        <p:spPr>
          <a:xfrm>
            <a:off x="7804259" y="2436983"/>
            <a:ext cx="2089597" cy="608776"/>
          </a:xfrm>
          <a:prstGeom prst="homePlat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CHANGE 3</a:t>
            </a:r>
          </a:p>
        </p:txBody>
      </p:sp>
    </p:spTree>
    <p:extLst>
      <p:ext uri="{BB962C8B-B14F-4D97-AF65-F5344CB8AC3E}">
        <p14:creationId xmlns:p14="http://schemas.microsoft.com/office/powerpoint/2010/main" val="212707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abstraction model for Configuration</a:t>
            </a:r>
          </a:p>
        </p:txBody>
      </p:sp>
      <p:pic>
        <p:nvPicPr>
          <p:cNvPr id="4" name="Picture 2" descr="http://winops.org/im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8449" y="-90945"/>
            <a:ext cx="1743551" cy="17435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3071" y="1360748"/>
            <a:ext cx="7858372" cy="461665"/>
          </a:xfrm>
          <a:prstGeom prst="rect">
            <a:avLst/>
          </a:prstGeom>
          <a:noFill/>
        </p:spPr>
        <p:txBody>
          <a:bodyPr wrap="square" rtlCol="0">
            <a:spAutoFit/>
          </a:bodyPr>
          <a:lstStyle/>
          <a:p>
            <a:pPr algn="ctr"/>
            <a:r>
              <a:rPr lang="en-GB" sz="2400" b="1" dirty="0"/>
              <a:t>Mathematical Thinking and problem solving</a:t>
            </a:r>
            <a:endParaRPr lang="en-GB" b="1" dirty="0"/>
          </a:p>
        </p:txBody>
      </p:sp>
      <p:pic>
        <p:nvPicPr>
          <p:cNvPr id="8" name="Picture 7"/>
          <p:cNvPicPr>
            <a:picLocks noChangeAspect="1"/>
          </p:cNvPicPr>
          <p:nvPr/>
        </p:nvPicPr>
        <p:blipFill>
          <a:blip r:embed="rId4"/>
          <a:stretch>
            <a:fillRect/>
          </a:stretch>
        </p:blipFill>
        <p:spPr>
          <a:xfrm>
            <a:off x="801423" y="2060973"/>
            <a:ext cx="934579" cy="1278198"/>
          </a:xfrm>
          <a:prstGeom prst="rect">
            <a:avLst/>
          </a:prstGeom>
        </p:spPr>
      </p:pic>
      <p:pic>
        <p:nvPicPr>
          <p:cNvPr id="10" name="Picture 9"/>
          <p:cNvPicPr>
            <a:picLocks noChangeAspect="1"/>
          </p:cNvPicPr>
          <p:nvPr/>
        </p:nvPicPr>
        <p:blipFill>
          <a:blip r:embed="rId5"/>
          <a:stretch>
            <a:fillRect/>
          </a:stretch>
        </p:blipFill>
        <p:spPr>
          <a:xfrm>
            <a:off x="3835553" y="2060973"/>
            <a:ext cx="934578" cy="1278198"/>
          </a:xfrm>
          <a:prstGeom prst="rect">
            <a:avLst/>
          </a:prstGeom>
        </p:spPr>
      </p:pic>
      <p:pic>
        <p:nvPicPr>
          <p:cNvPr id="12" name="Picture 11"/>
          <p:cNvPicPr>
            <a:picLocks noChangeAspect="1"/>
          </p:cNvPicPr>
          <p:nvPr/>
        </p:nvPicPr>
        <p:blipFill>
          <a:blip r:embed="rId6"/>
          <a:stretch>
            <a:fillRect/>
          </a:stretch>
        </p:blipFill>
        <p:spPr>
          <a:xfrm>
            <a:off x="6869683" y="2060973"/>
            <a:ext cx="934578" cy="1278198"/>
          </a:xfrm>
          <a:prstGeom prst="rect">
            <a:avLst/>
          </a:prstGeom>
        </p:spPr>
      </p:pic>
      <p:pic>
        <p:nvPicPr>
          <p:cNvPr id="13" name="Picture 12"/>
          <p:cNvPicPr>
            <a:picLocks noChangeAspect="1"/>
          </p:cNvPicPr>
          <p:nvPr/>
        </p:nvPicPr>
        <p:blipFill>
          <a:blip r:embed="rId7">
            <a:duotone>
              <a:prstClr val="black"/>
              <a:srgbClr val="DE0000">
                <a:tint val="45000"/>
                <a:satMod val="400000"/>
              </a:srgbClr>
            </a:duotone>
          </a:blip>
          <a:stretch>
            <a:fillRect/>
          </a:stretch>
        </p:blipFill>
        <p:spPr>
          <a:xfrm>
            <a:off x="10069565" y="2302922"/>
            <a:ext cx="757767" cy="794300"/>
          </a:xfrm>
          <a:prstGeom prst="rect">
            <a:avLst/>
          </a:prstGeom>
        </p:spPr>
      </p:pic>
      <p:sp>
        <p:nvSpPr>
          <p:cNvPr id="14" name="Pentagon 13"/>
          <p:cNvSpPr/>
          <p:nvPr/>
        </p:nvSpPr>
        <p:spPr>
          <a:xfrm>
            <a:off x="1736000" y="2488446"/>
            <a:ext cx="2089597" cy="608776"/>
          </a:xfrm>
          <a:prstGeom prst="homePlat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CHANGE 1</a:t>
            </a:r>
          </a:p>
        </p:txBody>
      </p:sp>
      <p:sp>
        <p:nvSpPr>
          <p:cNvPr id="15" name="Pentagon 14"/>
          <p:cNvSpPr/>
          <p:nvPr/>
        </p:nvSpPr>
        <p:spPr>
          <a:xfrm>
            <a:off x="4780087" y="2488446"/>
            <a:ext cx="2089597" cy="608776"/>
          </a:xfrm>
          <a:prstGeom prst="homePlat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CHANGE 2</a:t>
            </a:r>
          </a:p>
        </p:txBody>
      </p:sp>
      <p:sp>
        <p:nvSpPr>
          <p:cNvPr id="16" name="Pentagon 15"/>
          <p:cNvSpPr/>
          <p:nvPr/>
        </p:nvSpPr>
        <p:spPr>
          <a:xfrm>
            <a:off x="7804259" y="2436983"/>
            <a:ext cx="2089597" cy="608776"/>
          </a:xfrm>
          <a:prstGeom prst="homePlat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t>CHANGE 3</a:t>
            </a:r>
          </a:p>
        </p:txBody>
      </p:sp>
      <p:sp>
        <p:nvSpPr>
          <p:cNvPr id="3" name="Flowchart: Connector 2"/>
          <p:cNvSpPr/>
          <p:nvPr/>
        </p:nvSpPr>
        <p:spPr>
          <a:xfrm>
            <a:off x="810000" y="4271211"/>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A</a:t>
            </a:r>
          </a:p>
        </p:txBody>
      </p:sp>
      <p:sp>
        <p:nvSpPr>
          <p:cNvPr id="20" name="Flowchart: Connector 19"/>
          <p:cNvSpPr/>
          <p:nvPr/>
        </p:nvSpPr>
        <p:spPr>
          <a:xfrm>
            <a:off x="3819637" y="4271211"/>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B</a:t>
            </a:r>
          </a:p>
        </p:txBody>
      </p:sp>
      <p:sp>
        <p:nvSpPr>
          <p:cNvPr id="21" name="Flowchart: Connector 20"/>
          <p:cNvSpPr/>
          <p:nvPr/>
        </p:nvSpPr>
        <p:spPr>
          <a:xfrm>
            <a:off x="6869683" y="4271211"/>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C</a:t>
            </a:r>
          </a:p>
        </p:txBody>
      </p:sp>
      <p:sp>
        <p:nvSpPr>
          <p:cNvPr id="22" name="Flowchart: Connector 21"/>
          <p:cNvSpPr/>
          <p:nvPr/>
        </p:nvSpPr>
        <p:spPr>
          <a:xfrm>
            <a:off x="9973201" y="4271211"/>
            <a:ext cx="950494" cy="950494"/>
          </a:xfrm>
          <a:prstGeom prst="flowChartConnector">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GB" sz="3600" b="1" dirty="0"/>
              <a:t>D</a:t>
            </a:r>
          </a:p>
        </p:txBody>
      </p:sp>
      <p:cxnSp>
        <p:nvCxnSpPr>
          <p:cNvPr id="9" name="Curved Connector 8"/>
          <p:cNvCxnSpPr>
            <a:stCxn id="3" idx="7"/>
            <a:endCxn id="20" idx="1"/>
          </p:cNvCxnSpPr>
          <p:nvPr/>
        </p:nvCxnSpPr>
        <p:spPr>
          <a:xfrm rot="5400000" flipH="1" flipV="1">
            <a:off x="2790065" y="3241640"/>
            <a:ext cx="12700" cy="2337537"/>
          </a:xfrm>
          <a:prstGeom prst="curvedConnector3">
            <a:avLst>
              <a:gd name="adj1" fmla="val 2896039"/>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Curved Connector 22"/>
          <p:cNvCxnSpPr>
            <a:stCxn id="20" idx="7"/>
            <a:endCxn id="21" idx="1"/>
          </p:cNvCxnSpPr>
          <p:nvPr/>
        </p:nvCxnSpPr>
        <p:spPr>
          <a:xfrm rot="5400000" flipH="1" flipV="1">
            <a:off x="5819907" y="3221435"/>
            <a:ext cx="12700" cy="2377946"/>
          </a:xfrm>
          <a:prstGeom prst="curvedConnector3">
            <a:avLst>
              <a:gd name="adj1" fmla="val 2896039"/>
            </a:avLst>
          </a:prstGeom>
          <a:ln w="57150">
            <a:tailEnd type="triangle"/>
          </a:ln>
        </p:spPr>
        <p:style>
          <a:lnRef idx="1">
            <a:schemeClr val="dk1"/>
          </a:lnRef>
          <a:fillRef idx="0">
            <a:schemeClr val="dk1"/>
          </a:fillRef>
          <a:effectRef idx="0">
            <a:schemeClr val="dk1"/>
          </a:effectRef>
          <a:fontRef idx="minor">
            <a:schemeClr val="tx1"/>
          </a:fontRef>
        </p:style>
      </p:cxnSp>
      <p:cxnSp>
        <p:nvCxnSpPr>
          <p:cNvPr id="24" name="Curved Connector 23"/>
          <p:cNvCxnSpPr>
            <a:stCxn id="21" idx="7"/>
            <a:endCxn id="22" idx="1"/>
          </p:cNvCxnSpPr>
          <p:nvPr/>
        </p:nvCxnSpPr>
        <p:spPr>
          <a:xfrm rot="5400000" flipH="1" flipV="1">
            <a:off x="8896689" y="3194699"/>
            <a:ext cx="12700" cy="2431418"/>
          </a:xfrm>
          <a:prstGeom prst="curvedConnector3">
            <a:avLst>
              <a:gd name="adj1" fmla="val 2896039"/>
            </a:avLst>
          </a:prstGeom>
          <a:ln w="57150">
            <a:tailEnd type="triangle"/>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2064919" y="3608514"/>
            <a:ext cx="1431758" cy="400110"/>
          </a:xfrm>
          <a:prstGeom prst="rect">
            <a:avLst/>
          </a:prstGeom>
          <a:noFill/>
        </p:spPr>
        <p:txBody>
          <a:bodyPr wrap="square" rtlCol="0">
            <a:spAutoFit/>
          </a:bodyPr>
          <a:lstStyle/>
          <a:p>
            <a:pPr algn="ctr"/>
            <a:r>
              <a:rPr lang="en-GB" sz="2000" b="1" dirty="0"/>
              <a:t>AB</a:t>
            </a:r>
          </a:p>
        </p:txBody>
      </p:sp>
      <p:sp>
        <p:nvSpPr>
          <p:cNvPr id="29" name="TextBox 28"/>
          <p:cNvSpPr txBox="1"/>
          <p:nvPr/>
        </p:nvSpPr>
        <p:spPr>
          <a:xfrm>
            <a:off x="5109006" y="3641980"/>
            <a:ext cx="1431758" cy="400110"/>
          </a:xfrm>
          <a:prstGeom prst="rect">
            <a:avLst/>
          </a:prstGeom>
          <a:noFill/>
        </p:spPr>
        <p:txBody>
          <a:bodyPr wrap="square" rtlCol="0">
            <a:spAutoFit/>
          </a:bodyPr>
          <a:lstStyle/>
          <a:p>
            <a:pPr algn="ctr"/>
            <a:r>
              <a:rPr lang="en-GB" sz="2000" b="1" dirty="0"/>
              <a:t>BC</a:t>
            </a:r>
          </a:p>
        </p:txBody>
      </p:sp>
      <p:sp>
        <p:nvSpPr>
          <p:cNvPr id="30" name="TextBox 29"/>
          <p:cNvSpPr txBox="1"/>
          <p:nvPr/>
        </p:nvSpPr>
        <p:spPr>
          <a:xfrm>
            <a:off x="8187160" y="3641980"/>
            <a:ext cx="1431758" cy="400110"/>
          </a:xfrm>
          <a:prstGeom prst="rect">
            <a:avLst/>
          </a:prstGeom>
          <a:noFill/>
        </p:spPr>
        <p:txBody>
          <a:bodyPr wrap="square" rtlCol="0">
            <a:spAutoFit/>
          </a:bodyPr>
          <a:lstStyle/>
          <a:p>
            <a:pPr algn="ctr"/>
            <a:r>
              <a:rPr lang="en-GB" sz="2000" b="1" dirty="0"/>
              <a:t>CD</a:t>
            </a:r>
          </a:p>
        </p:txBody>
      </p:sp>
      <p:cxnSp>
        <p:nvCxnSpPr>
          <p:cNvPr id="31" name="Curved Connector 30"/>
          <p:cNvCxnSpPr>
            <a:stCxn id="22" idx="3"/>
            <a:endCxn id="21" idx="5"/>
          </p:cNvCxnSpPr>
          <p:nvPr/>
        </p:nvCxnSpPr>
        <p:spPr>
          <a:xfrm rot="5400000">
            <a:off x="8896689" y="3866799"/>
            <a:ext cx="12700" cy="2431418"/>
          </a:xfrm>
          <a:prstGeom prst="curvedConnector3">
            <a:avLst>
              <a:gd name="adj1" fmla="val 2896039"/>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cxnSp>
        <p:nvCxnSpPr>
          <p:cNvPr id="36" name="Curved Connector 35"/>
          <p:cNvCxnSpPr>
            <a:stCxn id="21" idx="3"/>
            <a:endCxn id="20" idx="5"/>
          </p:cNvCxnSpPr>
          <p:nvPr/>
        </p:nvCxnSpPr>
        <p:spPr>
          <a:xfrm rot="5400000">
            <a:off x="5819907" y="3893535"/>
            <a:ext cx="12700" cy="2377946"/>
          </a:xfrm>
          <a:prstGeom prst="curvedConnector3">
            <a:avLst>
              <a:gd name="adj1" fmla="val 2896039"/>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cxnSp>
        <p:nvCxnSpPr>
          <p:cNvPr id="37" name="Curved Connector 36"/>
          <p:cNvCxnSpPr>
            <a:stCxn id="20" idx="3"/>
            <a:endCxn id="3" idx="5"/>
          </p:cNvCxnSpPr>
          <p:nvPr/>
        </p:nvCxnSpPr>
        <p:spPr>
          <a:xfrm rot="5400000">
            <a:off x="2790066" y="3913740"/>
            <a:ext cx="12700" cy="2337537"/>
          </a:xfrm>
          <a:prstGeom prst="curvedConnector3">
            <a:avLst>
              <a:gd name="adj1" fmla="val 2896039"/>
            </a:avLst>
          </a:prstGeom>
          <a:ln w="57150">
            <a:solidFill>
              <a:srgbClr val="DE0000"/>
            </a:solidFill>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2064919" y="5492413"/>
            <a:ext cx="1431758" cy="400110"/>
          </a:xfrm>
          <a:prstGeom prst="rect">
            <a:avLst/>
          </a:prstGeom>
          <a:noFill/>
        </p:spPr>
        <p:txBody>
          <a:bodyPr wrap="square" rtlCol="0">
            <a:spAutoFit/>
          </a:bodyPr>
          <a:lstStyle/>
          <a:p>
            <a:pPr algn="ctr"/>
            <a:r>
              <a:rPr lang="en-GB" sz="2000" b="1" dirty="0">
                <a:solidFill>
                  <a:srgbClr val="FF0000"/>
                </a:solidFill>
              </a:rPr>
              <a:t>BA</a:t>
            </a:r>
          </a:p>
        </p:txBody>
      </p:sp>
      <p:sp>
        <p:nvSpPr>
          <p:cNvPr id="44" name="TextBox 43"/>
          <p:cNvSpPr txBox="1"/>
          <p:nvPr/>
        </p:nvSpPr>
        <p:spPr>
          <a:xfrm>
            <a:off x="5109006" y="5492413"/>
            <a:ext cx="1431758" cy="400110"/>
          </a:xfrm>
          <a:prstGeom prst="rect">
            <a:avLst/>
          </a:prstGeom>
          <a:noFill/>
        </p:spPr>
        <p:txBody>
          <a:bodyPr wrap="square" rtlCol="0">
            <a:spAutoFit/>
          </a:bodyPr>
          <a:lstStyle/>
          <a:p>
            <a:pPr algn="ctr"/>
            <a:r>
              <a:rPr lang="en-GB" sz="2000" b="1" dirty="0">
                <a:solidFill>
                  <a:srgbClr val="FF0000"/>
                </a:solidFill>
              </a:rPr>
              <a:t>CB</a:t>
            </a:r>
          </a:p>
        </p:txBody>
      </p:sp>
      <p:sp>
        <p:nvSpPr>
          <p:cNvPr id="45" name="TextBox 44"/>
          <p:cNvSpPr txBox="1"/>
          <p:nvPr/>
        </p:nvSpPr>
        <p:spPr>
          <a:xfrm>
            <a:off x="8187160" y="5492413"/>
            <a:ext cx="1431758" cy="400110"/>
          </a:xfrm>
          <a:prstGeom prst="rect">
            <a:avLst/>
          </a:prstGeom>
          <a:noFill/>
        </p:spPr>
        <p:txBody>
          <a:bodyPr wrap="square" rtlCol="0">
            <a:spAutoFit/>
          </a:bodyPr>
          <a:lstStyle/>
          <a:p>
            <a:pPr algn="ctr"/>
            <a:r>
              <a:rPr lang="en-GB" sz="2000" b="1" dirty="0">
                <a:solidFill>
                  <a:srgbClr val="FF0000"/>
                </a:solidFill>
              </a:rPr>
              <a:t>DC</a:t>
            </a:r>
          </a:p>
        </p:txBody>
      </p:sp>
      <p:sp>
        <p:nvSpPr>
          <p:cNvPr id="47" name="TextBox 46"/>
          <p:cNvSpPr txBox="1"/>
          <p:nvPr/>
        </p:nvSpPr>
        <p:spPr>
          <a:xfrm>
            <a:off x="2064919" y="6096022"/>
            <a:ext cx="1431758" cy="400110"/>
          </a:xfrm>
          <a:prstGeom prst="rect">
            <a:avLst/>
          </a:prstGeom>
          <a:noFill/>
        </p:spPr>
        <p:txBody>
          <a:bodyPr wrap="square" rtlCol="0">
            <a:spAutoFit/>
          </a:bodyPr>
          <a:lstStyle/>
          <a:p>
            <a:pPr algn="ctr"/>
            <a:r>
              <a:rPr lang="en-GB" sz="2000" b="1" dirty="0">
                <a:solidFill>
                  <a:srgbClr val="FF0000"/>
                </a:solidFill>
              </a:rPr>
              <a:t>Rollback</a:t>
            </a:r>
          </a:p>
        </p:txBody>
      </p:sp>
      <p:sp>
        <p:nvSpPr>
          <p:cNvPr id="48" name="TextBox 47"/>
          <p:cNvSpPr txBox="1"/>
          <p:nvPr/>
        </p:nvSpPr>
        <p:spPr>
          <a:xfrm>
            <a:off x="5109006" y="6096022"/>
            <a:ext cx="1431758" cy="400110"/>
          </a:xfrm>
          <a:prstGeom prst="rect">
            <a:avLst/>
          </a:prstGeom>
          <a:noFill/>
        </p:spPr>
        <p:txBody>
          <a:bodyPr wrap="square" rtlCol="0">
            <a:spAutoFit/>
          </a:bodyPr>
          <a:lstStyle/>
          <a:p>
            <a:pPr algn="ctr"/>
            <a:r>
              <a:rPr lang="en-GB" sz="2000" b="1" dirty="0">
                <a:solidFill>
                  <a:srgbClr val="FF0000"/>
                </a:solidFill>
              </a:rPr>
              <a:t>Rollback</a:t>
            </a:r>
          </a:p>
        </p:txBody>
      </p:sp>
      <p:sp>
        <p:nvSpPr>
          <p:cNvPr id="49" name="TextBox 48"/>
          <p:cNvSpPr txBox="1"/>
          <p:nvPr/>
        </p:nvSpPr>
        <p:spPr>
          <a:xfrm>
            <a:off x="8187160" y="6096022"/>
            <a:ext cx="1431758" cy="400110"/>
          </a:xfrm>
          <a:prstGeom prst="rect">
            <a:avLst/>
          </a:prstGeom>
          <a:noFill/>
        </p:spPr>
        <p:txBody>
          <a:bodyPr wrap="square" rtlCol="0">
            <a:spAutoFit/>
          </a:bodyPr>
          <a:lstStyle/>
          <a:p>
            <a:pPr algn="ctr"/>
            <a:r>
              <a:rPr lang="en-GB" sz="2000" b="1" dirty="0">
                <a:solidFill>
                  <a:srgbClr val="FF0000"/>
                </a:solidFill>
              </a:rPr>
              <a:t>Rollback</a:t>
            </a:r>
          </a:p>
        </p:txBody>
      </p:sp>
    </p:spTree>
    <p:extLst>
      <p:ext uri="{BB962C8B-B14F-4D97-AF65-F5344CB8AC3E}">
        <p14:creationId xmlns:p14="http://schemas.microsoft.com/office/powerpoint/2010/main" val="169556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ppt_x"/>
                                          </p:val>
                                        </p:tav>
                                        <p:tav tm="100000">
                                          <p:val>
                                            <p:strVal val="#ppt_x"/>
                                          </p:val>
                                        </p:tav>
                                      </p:tavLst>
                                    </p:anim>
                                    <p:anim calcmode="lin" valueType="num">
                                      <p:cBhvr additive="base">
                                        <p:cTn id="30" dur="500" fill="hold"/>
                                        <p:tgtEl>
                                          <p:spTgt spid="4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ppt_x"/>
                                          </p:val>
                                        </p:tav>
                                        <p:tav tm="100000">
                                          <p:val>
                                            <p:strVal val="#ppt_x"/>
                                          </p:val>
                                        </p:tav>
                                      </p:tavLst>
                                    </p:anim>
                                    <p:anim calcmode="lin" valueType="num">
                                      <p:cBhvr additive="base">
                                        <p:cTn id="38" dur="500" fill="hold"/>
                                        <p:tgtEl>
                                          <p:spTgt spid="3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500" fill="hold"/>
                                        <p:tgtEl>
                                          <p:spTgt spid="44"/>
                                        </p:tgtEl>
                                        <p:attrNameLst>
                                          <p:attrName>ppt_x</p:attrName>
                                        </p:attrNameLst>
                                      </p:cBhvr>
                                      <p:tavLst>
                                        <p:tav tm="0">
                                          <p:val>
                                            <p:strVal val="#ppt_x"/>
                                          </p:val>
                                        </p:tav>
                                        <p:tav tm="100000">
                                          <p:val>
                                            <p:strVal val="#ppt_x"/>
                                          </p:val>
                                        </p:tav>
                                      </p:tavLst>
                                    </p:anim>
                                    <p:anim calcmode="lin" valueType="num">
                                      <p:cBhvr additive="base">
                                        <p:cTn id="46" dur="500" fill="hold"/>
                                        <p:tgtEl>
                                          <p:spTgt spid="4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ppt_x"/>
                                          </p:val>
                                        </p:tav>
                                        <p:tav tm="100000">
                                          <p:val>
                                            <p:strVal val="#ppt_x"/>
                                          </p:val>
                                        </p:tav>
                                      </p:tavLst>
                                    </p:anim>
                                    <p:anim calcmode="lin" valueType="num">
                                      <p:cBhvr additive="base">
                                        <p:cTn id="54" dur="500" fill="hold"/>
                                        <p:tgtEl>
                                          <p:spTgt spid="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fill="hold"/>
                                        <p:tgtEl>
                                          <p:spTgt spid="31"/>
                                        </p:tgtEl>
                                        <p:attrNameLst>
                                          <p:attrName>ppt_x</p:attrName>
                                        </p:attrNameLst>
                                      </p:cBhvr>
                                      <p:tavLst>
                                        <p:tav tm="0">
                                          <p:val>
                                            <p:strVal val="#ppt_x"/>
                                          </p:val>
                                        </p:tav>
                                        <p:tav tm="100000">
                                          <p:val>
                                            <p:strVal val="#ppt_x"/>
                                          </p:val>
                                        </p:tav>
                                      </p:tavLst>
                                    </p:anim>
                                    <p:anim calcmode="lin" valueType="num">
                                      <p:cBhvr additive="base">
                                        <p:cTn id="58" dur="500" fill="hold"/>
                                        <p:tgtEl>
                                          <p:spTgt spid="3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500" fill="hold"/>
                                        <p:tgtEl>
                                          <p:spTgt spid="45"/>
                                        </p:tgtEl>
                                        <p:attrNameLst>
                                          <p:attrName>ppt_x</p:attrName>
                                        </p:attrNameLst>
                                      </p:cBhvr>
                                      <p:tavLst>
                                        <p:tav tm="0">
                                          <p:val>
                                            <p:strVal val="#ppt_x"/>
                                          </p:val>
                                        </p:tav>
                                        <p:tav tm="100000">
                                          <p:val>
                                            <p:strVal val="#ppt_x"/>
                                          </p:val>
                                        </p:tav>
                                      </p:tavLst>
                                    </p:anim>
                                    <p:anim calcmode="lin" valueType="num">
                                      <p:cBhvr additive="base">
                                        <p:cTn id="6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P spid="21" grpId="0" animBg="1"/>
      <p:bldP spid="22" grpId="0" animBg="1"/>
      <p:bldP spid="28" grpId="0"/>
      <p:bldP spid="29" grpId="0"/>
      <p:bldP spid="30" grpId="0"/>
      <p:bldP spid="43" grpId="0"/>
      <p:bldP spid="44" grpId="0"/>
      <p:bldP spid="45" grpId="0"/>
      <p:bldP spid="47" grpId="0"/>
      <p:bldP spid="48" grpId="0"/>
      <p:bldP spid="4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WinOps">
      <a:dk1>
        <a:sysClr val="windowText" lastClr="000000"/>
      </a:dk1>
      <a:lt1>
        <a:sysClr val="window" lastClr="FFFFFF"/>
      </a:lt1>
      <a:dk2>
        <a:srgbClr val="000000"/>
      </a:dk2>
      <a:lt2>
        <a:srgbClr val="329FD8"/>
      </a:lt2>
      <a:accent1>
        <a:srgbClr val="8CCADE"/>
      </a:accent1>
      <a:accent2>
        <a:srgbClr val="6FEBA0"/>
      </a:accent2>
      <a:accent3>
        <a:srgbClr val="7EB941"/>
      </a:accent3>
      <a:accent4>
        <a:srgbClr val="FBBB1D"/>
      </a:accent4>
      <a:accent5>
        <a:srgbClr val="EF755F"/>
      </a:accent5>
      <a:accent6>
        <a:srgbClr val="EF5124"/>
      </a:accent6>
      <a:hlink>
        <a:srgbClr val="FFFFFF"/>
      </a:hlink>
      <a:folHlink>
        <a:srgbClr val="FFFFFF"/>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nOps">
    <a:dk1>
      <a:sysClr val="windowText" lastClr="000000"/>
    </a:dk1>
    <a:lt1>
      <a:sysClr val="window" lastClr="FFFFFF"/>
    </a:lt1>
    <a:dk2>
      <a:srgbClr val="000000"/>
    </a:dk2>
    <a:lt2>
      <a:srgbClr val="329FD8"/>
    </a:lt2>
    <a:accent1>
      <a:srgbClr val="8CCADE"/>
    </a:accent1>
    <a:accent2>
      <a:srgbClr val="6FEBA0"/>
    </a:accent2>
    <a:accent3>
      <a:srgbClr val="7EB941"/>
    </a:accent3>
    <a:accent4>
      <a:srgbClr val="FBBB1D"/>
    </a:accent4>
    <a:accent5>
      <a:srgbClr val="EF755F"/>
    </a:accent5>
    <a:accent6>
      <a:srgbClr val="EF5124"/>
    </a:accent6>
    <a:hlink>
      <a:srgbClr val="FFFFFF"/>
    </a:hlink>
    <a:folHlink>
      <a:srgbClr val="FFFFFF"/>
    </a:folHlink>
  </a:clrScheme>
</a:themeOverride>
</file>

<file path=ppt/theme/themeOverride2.xml><?xml version="1.0" encoding="utf-8"?>
<a:themeOverride xmlns:a="http://schemas.openxmlformats.org/drawingml/2006/main">
  <a:clrScheme name="WinOps">
    <a:dk1>
      <a:sysClr val="windowText" lastClr="000000"/>
    </a:dk1>
    <a:lt1>
      <a:sysClr val="window" lastClr="FFFFFF"/>
    </a:lt1>
    <a:dk2>
      <a:srgbClr val="000000"/>
    </a:dk2>
    <a:lt2>
      <a:srgbClr val="329FD8"/>
    </a:lt2>
    <a:accent1>
      <a:srgbClr val="8CCADE"/>
    </a:accent1>
    <a:accent2>
      <a:srgbClr val="6FEBA0"/>
    </a:accent2>
    <a:accent3>
      <a:srgbClr val="7EB941"/>
    </a:accent3>
    <a:accent4>
      <a:srgbClr val="FBBB1D"/>
    </a:accent4>
    <a:accent5>
      <a:srgbClr val="EF755F"/>
    </a:accent5>
    <a:accent6>
      <a:srgbClr val="EF5124"/>
    </a:accent6>
    <a:hlink>
      <a:srgbClr val="FFFFFF"/>
    </a:hlink>
    <a:folHlink>
      <a:srgbClr val="FFFFFF"/>
    </a:folHlink>
  </a:clrScheme>
</a:themeOverride>
</file>

<file path=ppt/theme/themeOverride3.xml><?xml version="1.0" encoding="utf-8"?>
<a:themeOverride xmlns:a="http://schemas.openxmlformats.org/drawingml/2006/main">
  <a:clrScheme name="WinOps">
    <a:dk1>
      <a:sysClr val="windowText" lastClr="000000"/>
    </a:dk1>
    <a:lt1>
      <a:sysClr val="window" lastClr="FFFFFF"/>
    </a:lt1>
    <a:dk2>
      <a:srgbClr val="000000"/>
    </a:dk2>
    <a:lt2>
      <a:srgbClr val="329FD8"/>
    </a:lt2>
    <a:accent1>
      <a:srgbClr val="8CCADE"/>
    </a:accent1>
    <a:accent2>
      <a:srgbClr val="6FEBA0"/>
    </a:accent2>
    <a:accent3>
      <a:srgbClr val="7EB941"/>
    </a:accent3>
    <a:accent4>
      <a:srgbClr val="FBBB1D"/>
    </a:accent4>
    <a:accent5>
      <a:srgbClr val="EF755F"/>
    </a:accent5>
    <a:accent6>
      <a:srgbClr val="EF5124"/>
    </a:accent6>
    <a:hlink>
      <a:srgbClr val="FFFFFF"/>
    </a:hlink>
    <a:folHlink>
      <a:srgbClr val="FFFFFF"/>
    </a:folHlink>
  </a:clrScheme>
</a:themeOverride>
</file>

<file path=ppt/theme/themeOverride4.xml><?xml version="1.0" encoding="utf-8"?>
<a:themeOverride xmlns:a="http://schemas.openxmlformats.org/drawingml/2006/main">
  <a:clrScheme name="WinOps">
    <a:dk1>
      <a:sysClr val="windowText" lastClr="000000"/>
    </a:dk1>
    <a:lt1>
      <a:sysClr val="window" lastClr="FFFFFF"/>
    </a:lt1>
    <a:dk2>
      <a:srgbClr val="000000"/>
    </a:dk2>
    <a:lt2>
      <a:srgbClr val="329FD8"/>
    </a:lt2>
    <a:accent1>
      <a:srgbClr val="8CCADE"/>
    </a:accent1>
    <a:accent2>
      <a:srgbClr val="6FEBA0"/>
    </a:accent2>
    <a:accent3>
      <a:srgbClr val="7EB941"/>
    </a:accent3>
    <a:accent4>
      <a:srgbClr val="FBBB1D"/>
    </a:accent4>
    <a:accent5>
      <a:srgbClr val="EF755F"/>
    </a:accent5>
    <a:accent6>
      <a:srgbClr val="EF5124"/>
    </a:accent6>
    <a:hlink>
      <a:srgbClr val="FFFFFF"/>
    </a:hlink>
    <a:folHlink>
      <a:srgbClr val="FFFFFF"/>
    </a:folHlink>
  </a:clrScheme>
</a:themeOverride>
</file>

<file path=ppt/theme/themeOverride5.xml><?xml version="1.0" encoding="utf-8"?>
<a:themeOverride xmlns:a="http://schemas.openxmlformats.org/drawingml/2006/main">
  <a:clrScheme name="WinOps">
    <a:dk1>
      <a:sysClr val="windowText" lastClr="000000"/>
    </a:dk1>
    <a:lt1>
      <a:sysClr val="window" lastClr="FFFFFF"/>
    </a:lt1>
    <a:dk2>
      <a:srgbClr val="000000"/>
    </a:dk2>
    <a:lt2>
      <a:srgbClr val="329FD8"/>
    </a:lt2>
    <a:accent1>
      <a:srgbClr val="8CCADE"/>
    </a:accent1>
    <a:accent2>
      <a:srgbClr val="6FEBA0"/>
    </a:accent2>
    <a:accent3>
      <a:srgbClr val="7EB941"/>
    </a:accent3>
    <a:accent4>
      <a:srgbClr val="FBBB1D"/>
    </a:accent4>
    <a:accent5>
      <a:srgbClr val="EF755F"/>
    </a:accent5>
    <a:accent6>
      <a:srgbClr val="EF5124"/>
    </a:accent6>
    <a:hlink>
      <a:srgbClr val="FFFFFF"/>
    </a:hlink>
    <a:folHlink>
      <a:srgbClr val="FFFFFF"/>
    </a:folHlink>
  </a:clrScheme>
</a:themeOverride>
</file>

<file path=ppt/theme/themeOverride6.xml><?xml version="1.0" encoding="utf-8"?>
<a:themeOverride xmlns:a="http://schemas.openxmlformats.org/drawingml/2006/main">
  <a:clrScheme name="WinOps">
    <a:dk1>
      <a:sysClr val="windowText" lastClr="000000"/>
    </a:dk1>
    <a:lt1>
      <a:sysClr val="window" lastClr="FFFFFF"/>
    </a:lt1>
    <a:dk2>
      <a:srgbClr val="000000"/>
    </a:dk2>
    <a:lt2>
      <a:srgbClr val="329FD8"/>
    </a:lt2>
    <a:accent1>
      <a:srgbClr val="8CCADE"/>
    </a:accent1>
    <a:accent2>
      <a:srgbClr val="6FEBA0"/>
    </a:accent2>
    <a:accent3>
      <a:srgbClr val="7EB941"/>
    </a:accent3>
    <a:accent4>
      <a:srgbClr val="FBBB1D"/>
    </a:accent4>
    <a:accent5>
      <a:srgbClr val="EF755F"/>
    </a:accent5>
    <a:accent6>
      <a:srgbClr val="EF5124"/>
    </a:accent6>
    <a:hlink>
      <a:srgbClr val="FFFFFF"/>
    </a:hlink>
    <a:folHlink>
      <a:srgbClr val="FFFFFF"/>
    </a:folHlink>
  </a:clrScheme>
</a:themeOverride>
</file>

<file path=docProps/app.xml><?xml version="1.0" encoding="utf-8"?>
<Properties xmlns="http://schemas.openxmlformats.org/officeDocument/2006/extended-properties" xmlns:vt="http://schemas.openxmlformats.org/officeDocument/2006/docPropsVTypes">
  <Template/>
  <TotalTime>5556</TotalTime>
  <Words>2317</Words>
  <Application>Microsoft Office PowerPoint</Application>
  <PresentationFormat>Widescreen</PresentationFormat>
  <Paragraphs>349</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Apple Chancery</vt:lpstr>
      <vt:lpstr>Calibri</vt:lpstr>
      <vt:lpstr>Century Gothic</vt:lpstr>
      <vt:lpstr>Chiller</vt:lpstr>
      <vt:lpstr>Wingdings</vt:lpstr>
      <vt:lpstr>Wingdings 2</vt:lpstr>
      <vt:lpstr>Quotable</vt:lpstr>
      <vt:lpstr>Idempotence and Immutability</vt:lpstr>
      <vt:lpstr>Gael Colas Cloud Automation Architect</vt:lpstr>
      <vt:lpstr>Definitions</vt:lpstr>
      <vt:lpstr>Our Goal today</vt:lpstr>
      <vt:lpstr>The Approach</vt:lpstr>
      <vt:lpstr>BAD: the Pets</vt:lpstr>
      <vt:lpstr>The Deep dive with the 5 Whys</vt:lpstr>
      <vt:lpstr>Down the Rabbit Hole</vt:lpstr>
      <vt:lpstr>An abstraction model for Configuration</vt:lpstr>
      <vt:lpstr>An abstraction model for Configuration</vt:lpstr>
      <vt:lpstr>An abstraction model for Configuration</vt:lpstr>
      <vt:lpstr>An abstraction model for Configuration</vt:lpstr>
      <vt:lpstr>An abstraction model for Configuration</vt:lpstr>
      <vt:lpstr>Aim for immutability</vt:lpstr>
      <vt:lpstr>Transitional state</vt:lpstr>
      <vt:lpstr>Better: The Cattle</vt:lpstr>
      <vt:lpstr>Why does this work?</vt:lpstr>
      <vt:lpstr>Best: The Chickens</vt:lpstr>
      <vt:lpstr>Why *aiming* for immutability?</vt:lpstr>
      <vt:lpstr>Chickens: Containers &amp; Nano Server</vt:lpstr>
      <vt:lpstr>Summary</vt:lpstr>
      <vt:lpstr>Questions?</vt:lpstr>
      <vt:lpstr>Enough Time for a quick DEMO?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Gael Colas</dc:creator>
  <cp:lastModifiedBy>Gael Colas</cp:lastModifiedBy>
  <cp:revision>307</cp:revision>
  <dcterms:created xsi:type="dcterms:W3CDTF">2016-05-15T18:35:58Z</dcterms:created>
  <dcterms:modified xsi:type="dcterms:W3CDTF">2016-05-23T16:58:40Z</dcterms:modified>
</cp:coreProperties>
</file>